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f1dead28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f1dead28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Demonstrate functionality of the modified/newly trained YOLOr model for our litter detection. Presenting input and </a:t>
            </a:r>
            <a:r>
              <a:rPr b="1" lang="en" sz="1900"/>
              <a:t>output</a:t>
            </a:r>
            <a:r>
              <a:rPr b="1" lang="en" sz="1900"/>
              <a:t>. </a:t>
            </a:r>
            <a:r>
              <a:rPr b="1" lang="en" sz="1900">
                <a:solidFill>
                  <a:schemeClr val="dk1"/>
                </a:solidFill>
              </a:rPr>
              <a:t>(Take about 5 to 10 minutes)</a:t>
            </a:r>
            <a:r>
              <a:rPr b="1" lang="en" sz="1900"/>
              <a:t>  </a:t>
            </a:r>
            <a:endParaRPr b="1" sz="1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06ca6a51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06ca6a51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f8aba846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f8aba846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f1dead28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f1dead28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issues/limitations with the YOLOr model and datasets. </a:t>
            </a:r>
            <a:r>
              <a:rPr b="1" lang="en" sz="1900">
                <a:solidFill>
                  <a:schemeClr val="dk1"/>
                </a:solidFill>
              </a:rPr>
              <a:t>(Take about 5 to 10 minutes, alongside the initial Analysis &amp; Design slide.)</a:t>
            </a:r>
            <a:endParaRPr b="1" sz="1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f3950a4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f3950a4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f1dead28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f1dead28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Draw out thoughts about our current progress, how we’ll adapt </a:t>
            </a:r>
            <a:r>
              <a:rPr b="1" lang="en" sz="1900"/>
              <a:t>to our</a:t>
            </a:r>
            <a:r>
              <a:rPr b="1" lang="en" sz="1900"/>
              <a:t> current issues, and our further goals/</a:t>
            </a:r>
            <a:r>
              <a:rPr b="1" lang="en" sz="1900"/>
              <a:t>decisions</a:t>
            </a:r>
            <a:r>
              <a:rPr b="1" lang="en" sz="1900"/>
              <a:t> till the next Prototype session. </a:t>
            </a:r>
            <a:r>
              <a:rPr b="1" lang="en" sz="1900">
                <a:solidFill>
                  <a:schemeClr val="dk1"/>
                </a:solidFill>
              </a:rPr>
              <a:t>(Take about 5 or more minutes.)</a:t>
            </a:r>
            <a:r>
              <a:rPr b="1" lang="en" sz="1900"/>
              <a:t>  </a:t>
            </a:r>
            <a:endParaRPr b="1" sz="1900"/>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Go over on how we’ve tried to, and what we’re doing now, to adapt to our current issues. </a:t>
            </a:r>
            <a:endParaRPr sz="1300">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(Such as finding different sources of images, trying to increase Google Street image resolution and add buffers to them - ask Keith about, as well as re-annotating the previous groups dataset.)</a:t>
            </a:r>
            <a:endParaRPr>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Be sure to go in detail, like how Roboflow has that annotation helper, and how it works.</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Recap our current progress, as well as current direction with the Web App team (such as the 10,000 Google Street images), and Dr. Schultz’s students (who will annotate the new images on Roboflow - which we’ll be able to see/approve of. </a:t>
            </a:r>
            <a:endParaRPr sz="1300">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(Again, ask Keith about stuff with Roboflow, and Jordan about stuff with the Web App team.)   </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Then question on how it all appeals towards Jared, as well as confirm and agree upon our direction for the next Phase, either towards refinement on what we have (with YOLOr), or to start adapting towards the categorizing of litter (through YOLO v5), or both.M</a:t>
            </a:r>
            <a:endParaRPr b="1" sz="1400"/>
          </a:p>
          <a:p>
            <a:pPr indent="0" lvl="0" marL="0" rtl="0" algn="l">
              <a:spcBef>
                <a:spcPts val="1200"/>
              </a:spcBef>
              <a:spcAft>
                <a:spcPts val="0"/>
              </a:spcAft>
              <a:buNone/>
            </a:pPr>
            <a:r>
              <a:t/>
            </a:r>
            <a:endParaRPr b="1"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f1dead28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f1dead28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Receive feedback, uncover further requirements, modify list of deliverables, and modify project scope. (Should take about 15 or so minutes.)</a:t>
            </a:r>
            <a:endParaRPr b="1" sz="1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1dead28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1dead28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f1dead28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f1dead28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requirements we’ve </a:t>
            </a:r>
            <a:r>
              <a:rPr b="1" lang="en" sz="1900"/>
              <a:t>established</a:t>
            </a:r>
            <a:r>
              <a:rPr b="1" lang="en" sz="1900"/>
              <a:t> through our JADs, and re-confirm them with Jared. (Take about 5 or more minutes, alongside the Network Diagram.) </a:t>
            </a:r>
            <a:endParaRPr b="1" sz="1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f1dead28d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f1dead28d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Show/explain a more detailed System overview. Going over all thinkable variables needed for the system to work. </a:t>
            </a:r>
            <a:r>
              <a:rPr b="1" lang="en" sz="1900">
                <a:solidFill>
                  <a:schemeClr val="dk1"/>
                </a:solidFill>
              </a:rPr>
              <a:t>(Take about 5 or more minutes, alongside the Current Requirements.)</a:t>
            </a:r>
            <a:endParaRPr b="1" sz="1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3bcb4f8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3bcb4f8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planned versus actual hours accumulated throughout this project, up to this point in Phase 3. </a:t>
            </a:r>
            <a:r>
              <a:rPr b="1" lang="en" sz="1900">
                <a:solidFill>
                  <a:schemeClr val="dk1"/>
                </a:solidFill>
              </a:rPr>
              <a:t>(Take about 5 or more minutes, alongside the Prototype #1 tasks.)</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Script:</a:t>
            </a:r>
            <a:endParaRPr b="1" sz="1900">
              <a:solidFill>
                <a:schemeClr val="dk1"/>
              </a:solidFill>
            </a:endParaRPr>
          </a:p>
          <a:p>
            <a:pPr indent="0" lvl="0" marL="0" rtl="0" algn="l">
              <a:spcBef>
                <a:spcPts val="0"/>
              </a:spcBef>
              <a:spcAft>
                <a:spcPts val="0"/>
              </a:spcAft>
              <a:buNone/>
            </a:pPr>
            <a:r>
              <a:rPr lang="en" sz="1400">
                <a:solidFill>
                  <a:schemeClr val="dk1"/>
                </a:solidFill>
                <a:latin typeface="Roboto"/>
                <a:ea typeface="Roboto"/>
                <a:cs typeface="Roboto"/>
                <a:sym typeface="Roboto"/>
              </a:rPr>
              <a:t>Hello, I’m Juan the project manager/ Thank you Jordan</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I’ll be going over the estimates vs actuals, for both Hours and Costs. The chart on the left shows the Actual vs Estimated Hours for phases 1-3 where phase 3 is still progressing as this is the current phase. In phase 1 it’s shown we accumulated 49.5 actual hours (shown as the blue bar) vs 57.25 estimated hours (shown as orange). The same is reflected on the cost chart.  Costs will be based on a $23 dollar hourly wage. where phase 1 has an actual cost of $1,138.50.</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In phase 1 the main objective we worked on was going over the MASK R-CNN model to gain a better understanding of it as well as machine learning concepts.</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Repeat phase 2</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Phase 2 shows 132.5 Estimated hours and 164.5 Actual hours reflected by a 3,047.50 estimated cost and a $3,783.50 Actual costs</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In phase 2 Our team looked into the YOLORr model as we begin to decide on our new approach for the machine learning algorithm development by switching to a 2 phase model, where we first detect the litter in google street images, then, (This is conditional), categorize that litter. This 2 phase model will be better explained in future slides.</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Cover phase 3</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tasks covered in our phase 3 will be discussed in the next slide.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 For phases 4 and 5 we have the estimated hours as of now. An additional estimated cost is applied after labor costs for the access and utilization of a server set at $200. For our entire project we have accumulated a total cost  7,916.37 and total estimated cost of 16,082.75.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Notes:</a:t>
            </a:r>
            <a:endParaRPr b="1" sz="1900">
              <a:solidFill>
                <a:schemeClr val="dk1"/>
              </a:solidFill>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Insert the Estimated vs Actual hours &amp; costs bar chart in here.</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Go over on the differences between the Estimated and Actuals in the 2 bar charts for each Phase.</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Re-cap on notable things that happened in those Phases.</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Like in Phase 1, diverting away from the single loaded image task we were given from Jared with the MASK R-CNN model.</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Or in Phase 2, splitting our objective into a 2 Phase model, in which the 1st Phase will be just to identify litter in a Google Street, and the conditional 2nd Phase will be to categorize the litter.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Initially worked with R-CNN model to gain a better understanding of the fundamentals of machine learning by loading a single image through the model. We have then driven  away from this.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Long term goal was to categorize litter until we realized this would create time constraints.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Re-Envisioned our main objective by splitting it into a 2 phase model where we first identify litter for phase 1 where this is our main concern and focus. The next phase is potential meaning if time permits it will then be implemented. The phase task will be to categorize the litter.</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Slide Speaker notes:</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Slide intro</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Currently we are in the end stages of phase 3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Script:</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Phase 1:  Worked with RC-NN model to gain understanding.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Phase 2:</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2 phase model split:</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Litter detection</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(provision phase) Categorization of Litter</a:t>
            </a:r>
            <a:endParaRPr sz="1400">
              <a:solidFill>
                <a:schemeClr val="dk1"/>
              </a:solidFill>
              <a:latin typeface="Roboto"/>
              <a:ea typeface="Roboto"/>
              <a:cs typeface="Roboto"/>
              <a:sym typeface="Roboto"/>
            </a:endParaRPr>
          </a:p>
          <a:p>
            <a:pPr indent="0" lvl="0" marL="457200" rtl="0" algn="l">
              <a:spcBef>
                <a:spcPts val="0"/>
              </a:spcBef>
              <a:spcAft>
                <a:spcPts val="0"/>
              </a:spcAft>
              <a:buNone/>
            </a:pPr>
            <a:r>
              <a:rPr lang="en"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Research and discussion on image enhancement</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Formal Communication with web app team</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Phase 3:</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Gather Data with acceptable annotations which will be used to train using Yolor model for litter detection.</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Overseeing progress with Web-app team</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Part 2:</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Phase 1: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Time Cost related to work hours for each member.</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Phase 2: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Labor cost and server cost</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Phase 2: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Labor cost and server cost</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f5d35490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f5d3549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main/most important tasks, like what they are and the hours spent, within Phase 3. Such as training, script development, etc. </a:t>
            </a:r>
            <a:r>
              <a:rPr b="1" lang="en" sz="1900">
                <a:solidFill>
                  <a:schemeClr val="dk1"/>
                </a:solidFill>
              </a:rPr>
              <a:t>(Take about 5 or more minutes, alongside the Planned vs Actual hours.)</a:t>
            </a:r>
            <a:endParaRPr b="1" sz="1900">
              <a:solidFill>
                <a:schemeClr val="dk1"/>
              </a:solidFill>
            </a:endParaRPr>
          </a:p>
          <a:p>
            <a:pPr indent="0" lvl="0" marL="0" rtl="0" algn="l">
              <a:spcBef>
                <a:spcPts val="0"/>
              </a:spcBef>
              <a:spcAft>
                <a:spcPts val="0"/>
              </a:spcAft>
              <a:buNone/>
            </a:pPr>
            <a:r>
              <a:rPr lang="en" sz="1400">
                <a:solidFill>
                  <a:schemeClr val="dk1"/>
                </a:solidFill>
              </a:rPr>
              <a:t>Script:</a:t>
            </a:r>
            <a:endParaRPr b="1" sz="1900">
              <a:solidFill>
                <a:schemeClr val="dk1"/>
              </a:solidFill>
            </a:endParaRPr>
          </a:p>
          <a:p>
            <a:pPr indent="0" lvl="0" marL="0" rtl="0" algn="l">
              <a:spcBef>
                <a:spcPts val="0"/>
              </a:spcBef>
              <a:spcAft>
                <a:spcPts val="0"/>
              </a:spcAft>
              <a:buNone/>
            </a:pPr>
            <a:r>
              <a:rPr lang="en" sz="1400">
                <a:solidFill>
                  <a:schemeClr val="dk1"/>
                </a:solidFill>
              </a:rPr>
              <a:t>Next I will give a recap of the main tasks within Prototype #1 that our group has Executed.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First was Categorize litter in images </a:t>
            </a:r>
            <a:endParaRPr sz="1400">
              <a:solidFill>
                <a:schemeClr val="dk1"/>
              </a:solidFill>
            </a:endParaRPr>
          </a:p>
          <a:p>
            <a:pPr indent="0" lvl="0" marL="0" rtl="0" algn="l">
              <a:spcBef>
                <a:spcPts val="0"/>
              </a:spcBef>
              <a:spcAft>
                <a:spcPts val="0"/>
              </a:spcAft>
              <a:buNone/>
            </a:pPr>
            <a:r>
              <a:rPr lang="en" sz="1400">
                <a:solidFill>
                  <a:schemeClr val="dk1"/>
                </a:solidFill>
              </a:rPr>
              <a:t>We utilized Annotation software development through VIA (VGG Image Annotator). The objective of this was to give access to Dr.Shultz students to this tool with high ease  of use and accessibility. Instructions were to be in order and be made available to the students to guide them setting up on their own machine and get directions of proper annotating process.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Next,</a:t>
            </a:r>
            <a:endParaRPr sz="1400">
              <a:solidFill>
                <a:schemeClr val="dk1"/>
              </a:solidFill>
            </a:endParaRPr>
          </a:p>
          <a:p>
            <a:pPr indent="0" lvl="0" marL="0" rtl="0" algn="l">
              <a:spcBef>
                <a:spcPts val="0"/>
              </a:spcBef>
              <a:spcAft>
                <a:spcPts val="0"/>
              </a:spcAft>
              <a:buNone/>
            </a:pPr>
            <a:r>
              <a:rPr lang="en" sz="1400">
                <a:solidFill>
                  <a:schemeClr val="dk1"/>
                </a:solidFill>
              </a:rPr>
              <a:t>Detect Litter in images- ML Algorithim Development</a:t>
            </a:r>
            <a:endParaRPr sz="1400">
              <a:solidFill>
                <a:schemeClr val="dk1"/>
              </a:solidFill>
            </a:endParaRPr>
          </a:p>
          <a:p>
            <a:pPr indent="0" lvl="0" marL="0" rtl="0" algn="l">
              <a:spcBef>
                <a:spcPts val="0"/>
              </a:spcBef>
              <a:spcAft>
                <a:spcPts val="0"/>
              </a:spcAft>
              <a:buNone/>
            </a:pPr>
            <a:r>
              <a:rPr lang="en" sz="1400">
                <a:solidFill>
                  <a:schemeClr val="dk1"/>
                </a:solidFill>
              </a:rPr>
              <a:t>Implementing the Yolor model for for litter detection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Next task is</a:t>
            </a:r>
            <a:endParaRPr sz="1400">
              <a:solidFill>
                <a:schemeClr val="dk1"/>
              </a:solidFill>
            </a:endParaRPr>
          </a:p>
          <a:p>
            <a:pPr indent="0" lvl="0" marL="0" rtl="0" algn="l">
              <a:spcBef>
                <a:spcPts val="0"/>
              </a:spcBef>
              <a:spcAft>
                <a:spcPts val="0"/>
              </a:spcAft>
              <a:buNone/>
            </a:pPr>
            <a:r>
              <a:rPr lang="en" sz="1400">
                <a:solidFill>
                  <a:schemeClr val="dk1"/>
                </a:solidFill>
              </a:rPr>
              <a:t>Detect Litter in images- Where we initiate python script development based on establishing a tcp pipeline between the algorithm and the Web app team for Google Street images, and their processing.</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Moving on to the</a:t>
            </a:r>
            <a:endParaRPr sz="1400">
              <a:solidFill>
                <a:schemeClr val="dk1"/>
              </a:solidFill>
            </a:endParaRPr>
          </a:p>
          <a:p>
            <a:pPr indent="0" lvl="0" marL="0" rtl="0" algn="l">
              <a:spcBef>
                <a:spcPts val="0"/>
              </a:spcBef>
              <a:spcAft>
                <a:spcPts val="0"/>
              </a:spcAft>
              <a:buNone/>
            </a:pPr>
            <a:r>
              <a:rPr lang="en" sz="1400">
                <a:solidFill>
                  <a:schemeClr val="dk1"/>
                </a:solidFill>
              </a:rPr>
              <a:t>ML training - Training done using image datasets sourcing from google street. Trained using the YOLOr model.</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ML Testing &amp; Algorithm Processing- Additional Training done as well as getting/examining results, and also initial dataset manipulation.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Last objective focused on was</a:t>
            </a:r>
            <a:endParaRPr sz="1400">
              <a:solidFill>
                <a:schemeClr val="dk1"/>
              </a:solidFill>
            </a:endParaRPr>
          </a:p>
          <a:p>
            <a:pPr indent="0" lvl="0" marL="0" rtl="0" algn="l">
              <a:spcBef>
                <a:spcPts val="0"/>
              </a:spcBef>
              <a:spcAft>
                <a:spcPts val="0"/>
              </a:spcAft>
              <a:buNone/>
            </a:pPr>
            <a:r>
              <a:rPr lang="en" sz="1400">
                <a:solidFill>
                  <a:schemeClr val="dk1"/>
                </a:solidFill>
              </a:rPr>
              <a:t>ML Algorithim/Script Output Adjustments - Re-Annotation to the data set was done using Annotation tool from Roboflow’s website mentioned earlier by Jordan. Adjustments to the python code were also pursued here such as looping the YOLOr model &amp; unloading the model to save GPU power.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With these tasks we have what contributed to the 162.19 amount of Actual hours which contributed to the $3,730.37 of Actual costs in  phase 3.</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900">
                <a:solidFill>
                  <a:schemeClr val="dk1"/>
                </a:solidFill>
              </a:rPr>
              <a:t>Notes:</a:t>
            </a:r>
            <a:endParaRPr b="1" sz="1900">
              <a:solidFill>
                <a:schemeClr val="dk1"/>
              </a:solidFill>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Again, go over the Estimates vs the Actuals here, though just hours this time. (A chart not really needed.)</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And focus more on the main tasks during this Prototype #1 Phase, and details that pertain to them.</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Such main tasks would be:</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Categorize Litter in Images - Annotation Software Development</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Detect Litter in Images - ML Algorithm Development (First look at YOLOr)  </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Detect Litter in Images - Python Script Development</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ML Training</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ML Testing &amp; Algorithm Processing (Additional Training, Dataset results, Initial Dataset manipulation by Keith - such as increased resolution and added buffers, integration of the Python code into the Google Cloud instance, as well as new founded value of the YOLO v5 model with polygon annotations - Keith can fill you in.</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ML Algorithm/Script Output Adjustments (Re-annotation to Dataset, as well pursuit towards adjustments to the Python code - such as looping the YOLOr model &amp; unloading the model to save GPU.</a:t>
            </a:r>
            <a:endParaRPr b="1" sz="1900">
              <a:solidFill>
                <a:schemeClr val="dk1"/>
              </a:solidFill>
            </a:endParaRPr>
          </a:p>
          <a:p>
            <a:pPr indent="0" lvl="0" marL="0" rtl="0" algn="l">
              <a:spcBef>
                <a:spcPts val="0"/>
              </a:spcBef>
              <a:spcAft>
                <a:spcPts val="0"/>
              </a:spcAft>
              <a:buNone/>
            </a:pPr>
            <a:r>
              <a:t/>
            </a:r>
            <a:endParaRPr b="1" sz="1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f1dead28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f1dead28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f1dead28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f1dead28d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our </a:t>
            </a:r>
            <a:r>
              <a:rPr b="1" lang="en" sz="1900"/>
              <a:t>particular</a:t>
            </a:r>
            <a:r>
              <a:rPr b="1" lang="en" sz="1900"/>
              <a:t> object detection model, YOLOr, and it’s capabilities/design/usage for our litter </a:t>
            </a:r>
            <a:r>
              <a:rPr b="1" lang="en" sz="1900"/>
              <a:t>detection. As well as what one needs for it to work.</a:t>
            </a:r>
            <a:endParaRPr b="1" sz="1900"/>
          </a:p>
          <a:p>
            <a:pPr indent="0" lvl="0" marL="0" rtl="0" algn="l">
              <a:spcBef>
                <a:spcPts val="0"/>
              </a:spcBef>
              <a:spcAft>
                <a:spcPts val="0"/>
              </a:spcAft>
              <a:buNone/>
            </a:pPr>
            <a:r>
              <a:rPr b="1" lang="en" sz="1900"/>
              <a:t>Also the datasets. </a:t>
            </a:r>
            <a:r>
              <a:rPr b="1" lang="en" sz="1900">
                <a:solidFill>
                  <a:schemeClr val="dk1"/>
                </a:solidFill>
              </a:rPr>
              <a:t>(Take about 5 to 10 minutes, alongside the Continued Analysis &amp; Design slide.)</a:t>
            </a:r>
            <a:endParaRPr b="1" sz="1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f3950a4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f3950a4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7.jpg"/><Relationship Id="rId5" Type="http://schemas.openxmlformats.org/officeDocument/2006/relationships/image" Target="../media/image4.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image" Target="../media/image21.jp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#1 Meeting</a:t>
            </a:r>
            <a:endParaRPr/>
          </a:p>
        </p:txBody>
      </p:sp>
      <p:sp>
        <p:nvSpPr>
          <p:cNvPr id="65" name="Google Shape;65;p13"/>
          <p:cNvSpPr txBox="1"/>
          <p:nvPr>
            <p:ph idx="1" type="subTitle"/>
          </p:nvPr>
        </p:nvSpPr>
        <p:spPr>
          <a:xfrm>
            <a:off x="311700" y="1878539"/>
            <a:ext cx="4242600" cy="155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Attendees: </a:t>
            </a:r>
            <a:endParaRPr>
              <a:solidFill>
                <a:schemeClr val="accent1"/>
              </a:solidFill>
            </a:endParaRPr>
          </a:p>
          <a:p>
            <a:pPr indent="457200" lvl="0" marL="0" rtl="0" algn="l">
              <a:spcBef>
                <a:spcPts val="0"/>
              </a:spcBef>
              <a:spcAft>
                <a:spcPts val="0"/>
              </a:spcAft>
              <a:buNone/>
            </a:pPr>
            <a:r>
              <a:rPr lang="en">
                <a:solidFill>
                  <a:schemeClr val="accent1"/>
                </a:solidFill>
              </a:rPr>
              <a:t>Dr. Shaunn-inn Wu </a:t>
            </a:r>
            <a:endParaRPr>
              <a:solidFill>
                <a:schemeClr val="accent1"/>
              </a:solidFill>
            </a:endParaRPr>
          </a:p>
          <a:p>
            <a:pPr indent="457200" lvl="0" marL="0" rtl="0" algn="l">
              <a:spcBef>
                <a:spcPts val="0"/>
              </a:spcBef>
              <a:spcAft>
                <a:spcPts val="0"/>
              </a:spcAft>
              <a:buNone/>
            </a:pPr>
            <a:r>
              <a:rPr lang="en">
                <a:solidFill>
                  <a:schemeClr val="accent1"/>
                </a:solidFill>
              </a:rPr>
              <a:t>Dr. Jared Macshane</a:t>
            </a:r>
            <a:endParaRPr>
              <a:solidFill>
                <a:schemeClr val="accent1"/>
              </a:solidFill>
            </a:endParaRPr>
          </a:p>
          <a:p>
            <a:pPr indent="457200" lvl="0" marL="0" rtl="0" algn="l">
              <a:spcBef>
                <a:spcPts val="0"/>
              </a:spcBef>
              <a:spcAft>
                <a:spcPts val="0"/>
              </a:spcAft>
              <a:buNone/>
            </a:pPr>
            <a:r>
              <a:rPr lang="en">
                <a:solidFill>
                  <a:schemeClr val="accent1"/>
                </a:solidFill>
              </a:rPr>
              <a:t>Sushi Team</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#1 Functionality - Initial Look</a:t>
            </a:r>
            <a:endParaRPr/>
          </a:p>
        </p:txBody>
      </p:sp>
      <p:sp>
        <p:nvSpPr>
          <p:cNvPr id="134" name="Google Shape;134;p22"/>
          <p:cNvSpPr txBox="1"/>
          <p:nvPr/>
        </p:nvSpPr>
        <p:spPr>
          <a:xfrm>
            <a:off x="25" y="1379375"/>
            <a:ext cx="91440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python detect.py --source inference/images/horses.jpg --cfg cfg/yolor_p6.cfg --weights yolor_p6.pt --conf 0.25 --img-size 1280 --device cpu</a:t>
            </a:r>
            <a:endParaRPr sz="1000">
              <a:latin typeface="Roboto"/>
              <a:ea typeface="Roboto"/>
              <a:cs typeface="Roboto"/>
              <a:sym typeface="Roboto"/>
            </a:endParaRPr>
          </a:p>
        </p:txBody>
      </p:sp>
      <p:pic>
        <p:nvPicPr>
          <p:cNvPr id="135" name="Google Shape;135;p22"/>
          <p:cNvPicPr preferRelativeResize="0"/>
          <p:nvPr/>
        </p:nvPicPr>
        <p:blipFill>
          <a:blip r:embed="rId3">
            <a:alphaModFix/>
          </a:blip>
          <a:stretch>
            <a:fillRect/>
          </a:stretch>
        </p:blipFill>
        <p:spPr>
          <a:xfrm>
            <a:off x="311725" y="1790050"/>
            <a:ext cx="2737800" cy="2450000"/>
          </a:xfrm>
          <a:prstGeom prst="rect">
            <a:avLst/>
          </a:prstGeom>
          <a:noFill/>
          <a:ln>
            <a:noFill/>
          </a:ln>
        </p:spPr>
      </p:pic>
      <p:pic>
        <p:nvPicPr>
          <p:cNvPr id="136" name="Google Shape;136;p22"/>
          <p:cNvPicPr preferRelativeResize="0"/>
          <p:nvPr/>
        </p:nvPicPr>
        <p:blipFill>
          <a:blip r:embed="rId4">
            <a:alphaModFix/>
          </a:blip>
          <a:stretch>
            <a:fillRect/>
          </a:stretch>
        </p:blipFill>
        <p:spPr>
          <a:xfrm>
            <a:off x="3357975" y="1790050"/>
            <a:ext cx="5474358" cy="312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#1 Functionality - Client &amp; Server</a:t>
            </a:r>
            <a:endParaRPr/>
          </a:p>
          <a:p>
            <a:pPr indent="0" lvl="0" marL="0" rtl="0" algn="l">
              <a:spcBef>
                <a:spcPts val="0"/>
              </a:spcBef>
              <a:spcAft>
                <a:spcPts val="0"/>
              </a:spcAft>
              <a:buNone/>
            </a:pPr>
            <a:r>
              <a:t/>
            </a:r>
            <a:endParaRPr/>
          </a:p>
        </p:txBody>
      </p:sp>
      <p:pic>
        <p:nvPicPr>
          <p:cNvPr id="142" name="Google Shape;142;p23"/>
          <p:cNvPicPr preferRelativeResize="0"/>
          <p:nvPr/>
        </p:nvPicPr>
        <p:blipFill>
          <a:blip r:embed="rId3">
            <a:alphaModFix/>
          </a:blip>
          <a:stretch>
            <a:fillRect/>
          </a:stretch>
        </p:blipFill>
        <p:spPr>
          <a:xfrm>
            <a:off x="311725" y="1747513"/>
            <a:ext cx="2975701" cy="1648479"/>
          </a:xfrm>
          <a:prstGeom prst="rect">
            <a:avLst/>
          </a:prstGeom>
          <a:noFill/>
          <a:ln>
            <a:noFill/>
          </a:ln>
        </p:spPr>
      </p:pic>
      <p:sp>
        <p:nvSpPr>
          <p:cNvPr id="143" name="Google Shape;143;p23"/>
          <p:cNvSpPr txBox="1"/>
          <p:nvPr/>
        </p:nvSpPr>
        <p:spPr>
          <a:xfrm>
            <a:off x="0" y="1335075"/>
            <a:ext cx="32874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TCP connection: Sending a SINGLE image</a:t>
            </a:r>
            <a:r>
              <a:rPr lang="en" sz="1000">
                <a:latin typeface="Roboto"/>
                <a:ea typeface="Roboto"/>
                <a:cs typeface="Roboto"/>
                <a:sym typeface="Roboto"/>
              </a:rPr>
              <a:t>.</a:t>
            </a:r>
            <a:endParaRPr sz="1000">
              <a:latin typeface="Roboto"/>
              <a:ea typeface="Roboto"/>
              <a:cs typeface="Roboto"/>
              <a:sym typeface="Roboto"/>
            </a:endParaRPr>
          </a:p>
        </p:txBody>
      </p:sp>
      <p:pic>
        <p:nvPicPr>
          <p:cNvPr id="144" name="Google Shape;144;p23"/>
          <p:cNvPicPr preferRelativeResize="0"/>
          <p:nvPr/>
        </p:nvPicPr>
        <p:blipFill>
          <a:blip r:embed="rId4">
            <a:alphaModFix/>
          </a:blip>
          <a:stretch>
            <a:fillRect/>
          </a:stretch>
        </p:blipFill>
        <p:spPr>
          <a:xfrm>
            <a:off x="311725" y="3537575"/>
            <a:ext cx="2975700" cy="1436396"/>
          </a:xfrm>
          <a:prstGeom prst="rect">
            <a:avLst/>
          </a:prstGeom>
          <a:noFill/>
          <a:ln>
            <a:noFill/>
          </a:ln>
        </p:spPr>
      </p:pic>
      <p:pic>
        <p:nvPicPr>
          <p:cNvPr id="145" name="Google Shape;145;p23"/>
          <p:cNvPicPr preferRelativeResize="0"/>
          <p:nvPr/>
        </p:nvPicPr>
        <p:blipFill>
          <a:blip r:embed="rId5">
            <a:alphaModFix/>
          </a:blip>
          <a:stretch>
            <a:fillRect/>
          </a:stretch>
        </p:blipFill>
        <p:spPr>
          <a:xfrm>
            <a:off x="3686188" y="1747525"/>
            <a:ext cx="2398700" cy="2736150"/>
          </a:xfrm>
          <a:prstGeom prst="rect">
            <a:avLst/>
          </a:prstGeom>
          <a:noFill/>
          <a:ln>
            <a:noFill/>
          </a:ln>
        </p:spPr>
      </p:pic>
      <p:pic>
        <p:nvPicPr>
          <p:cNvPr id="146" name="Google Shape;146;p23"/>
          <p:cNvPicPr preferRelativeResize="0"/>
          <p:nvPr/>
        </p:nvPicPr>
        <p:blipFill>
          <a:blip r:embed="rId6">
            <a:alphaModFix/>
          </a:blip>
          <a:stretch>
            <a:fillRect/>
          </a:stretch>
        </p:blipFill>
        <p:spPr>
          <a:xfrm>
            <a:off x="6213650" y="1747525"/>
            <a:ext cx="2618676" cy="2313660"/>
          </a:xfrm>
          <a:prstGeom prst="rect">
            <a:avLst/>
          </a:prstGeom>
          <a:noFill/>
          <a:ln>
            <a:noFill/>
          </a:ln>
        </p:spPr>
      </p:pic>
      <p:sp>
        <p:nvSpPr>
          <p:cNvPr id="147" name="Google Shape;147;p23"/>
          <p:cNvSpPr txBox="1"/>
          <p:nvPr/>
        </p:nvSpPr>
        <p:spPr>
          <a:xfrm>
            <a:off x="3463986" y="4684075"/>
            <a:ext cx="28431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 python client.py client_images</a:t>
            </a:r>
            <a:endParaRPr sz="1100">
              <a:latin typeface="Roboto"/>
              <a:ea typeface="Roboto"/>
              <a:cs typeface="Roboto"/>
              <a:sym typeface="Roboto"/>
            </a:endParaRPr>
          </a:p>
        </p:txBody>
      </p:sp>
      <p:sp>
        <p:nvSpPr>
          <p:cNvPr id="148" name="Google Shape;148;p23"/>
          <p:cNvSpPr txBox="1"/>
          <p:nvPr/>
        </p:nvSpPr>
        <p:spPr>
          <a:xfrm>
            <a:off x="6455137" y="4265975"/>
            <a:ext cx="21357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 </a:t>
            </a:r>
            <a:r>
              <a:rPr lang="en" sz="1100">
                <a:latin typeface="Roboto"/>
                <a:ea typeface="Roboto"/>
                <a:cs typeface="Roboto"/>
                <a:sym typeface="Roboto"/>
              </a:rPr>
              <a:t>python server.py</a:t>
            </a:r>
            <a:endParaRPr sz="1100">
              <a:latin typeface="Roboto"/>
              <a:ea typeface="Roboto"/>
              <a:cs typeface="Roboto"/>
              <a:sym typeface="Roboto"/>
            </a:endParaRPr>
          </a:p>
        </p:txBody>
      </p:sp>
      <p:sp>
        <p:nvSpPr>
          <p:cNvPr id="149" name="Google Shape;149;p23"/>
          <p:cNvSpPr txBox="1"/>
          <p:nvPr/>
        </p:nvSpPr>
        <p:spPr>
          <a:xfrm>
            <a:off x="3686200" y="1335075"/>
            <a:ext cx="51462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TCP connection: Sending a MULTIPLE images/contents of a folder</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#1 Functionality - Results</a:t>
            </a:r>
            <a:endParaRPr/>
          </a:p>
        </p:txBody>
      </p:sp>
      <p:pic>
        <p:nvPicPr>
          <p:cNvPr id="155" name="Google Shape;155;p24"/>
          <p:cNvPicPr preferRelativeResize="0"/>
          <p:nvPr/>
        </p:nvPicPr>
        <p:blipFill>
          <a:blip r:embed="rId3">
            <a:alphaModFix/>
          </a:blip>
          <a:stretch>
            <a:fillRect/>
          </a:stretch>
        </p:blipFill>
        <p:spPr>
          <a:xfrm>
            <a:off x="311725" y="1358775"/>
            <a:ext cx="2833525" cy="2843750"/>
          </a:xfrm>
          <a:prstGeom prst="rect">
            <a:avLst/>
          </a:prstGeom>
          <a:noFill/>
          <a:ln>
            <a:noFill/>
          </a:ln>
        </p:spPr>
      </p:pic>
      <p:pic>
        <p:nvPicPr>
          <p:cNvPr id="156" name="Google Shape;156;p24"/>
          <p:cNvPicPr preferRelativeResize="0"/>
          <p:nvPr/>
        </p:nvPicPr>
        <p:blipFill>
          <a:blip r:embed="rId4">
            <a:alphaModFix/>
          </a:blip>
          <a:stretch>
            <a:fillRect/>
          </a:stretch>
        </p:blipFill>
        <p:spPr>
          <a:xfrm>
            <a:off x="3309325" y="1358775"/>
            <a:ext cx="3830225" cy="2219050"/>
          </a:xfrm>
          <a:prstGeom prst="rect">
            <a:avLst/>
          </a:prstGeom>
          <a:noFill/>
          <a:ln>
            <a:noFill/>
          </a:ln>
        </p:spPr>
      </p:pic>
      <p:pic>
        <p:nvPicPr>
          <p:cNvPr id="157" name="Google Shape;157;p24"/>
          <p:cNvPicPr preferRelativeResize="0"/>
          <p:nvPr/>
        </p:nvPicPr>
        <p:blipFill>
          <a:blip r:embed="rId5">
            <a:alphaModFix/>
          </a:blip>
          <a:stretch>
            <a:fillRect/>
          </a:stretch>
        </p:blipFill>
        <p:spPr>
          <a:xfrm>
            <a:off x="5991100" y="3702375"/>
            <a:ext cx="1148441" cy="1260875"/>
          </a:xfrm>
          <a:prstGeom prst="rect">
            <a:avLst/>
          </a:prstGeom>
          <a:noFill/>
          <a:ln>
            <a:noFill/>
          </a:ln>
        </p:spPr>
      </p:pic>
      <p:pic>
        <p:nvPicPr>
          <p:cNvPr id="158" name="Google Shape;158;p24"/>
          <p:cNvPicPr preferRelativeResize="0"/>
          <p:nvPr/>
        </p:nvPicPr>
        <p:blipFill rotWithShape="1">
          <a:blip r:embed="rId6">
            <a:alphaModFix/>
          </a:blip>
          <a:srcRect b="0" l="0" r="0" t="1710"/>
          <a:stretch/>
        </p:blipFill>
        <p:spPr>
          <a:xfrm>
            <a:off x="7256925" y="3256725"/>
            <a:ext cx="1699650" cy="170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 - Issues</a:t>
            </a:r>
            <a:endParaRPr/>
          </a:p>
        </p:txBody>
      </p:sp>
      <p:sp>
        <p:nvSpPr>
          <p:cNvPr id="164" name="Google Shape;164;p25"/>
          <p:cNvSpPr txBox="1"/>
          <p:nvPr/>
        </p:nvSpPr>
        <p:spPr>
          <a:xfrm>
            <a:off x="5048100" y="1478675"/>
            <a:ext cx="3784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YOLOR Disadvantages</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Built for Speed</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Not routinely maintained</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Limited to bounding box annotations</a:t>
            </a:r>
            <a:br>
              <a:rPr lang="en">
                <a:solidFill>
                  <a:schemeClr val="accent1"/>
                </a:solidFill>
                <a:latin typeface="Roboto"/>
                <a:ea typeface="Roboto"/>
                <a:cs typeface="Roboto"/>
                <a:sym typeface="Roboto"/>
              </a:rPr>
            </a:br>
            <a:endParaRPr>
              <a:solidFill>
                <a:schemeClr val="accent1"/>
              </a:solidFill>
              <a:latin typeface="Roboto"/>
              <a:ea typeface="Roboto"/>
              <a:cs typeface="Roboto"/>
              <a:sym typeface="Roboto"/>
            </a:endParaRPr>
          </a:p>
          <a:p>
            <a:pPr indent="0" lvl="0" marL="0" rtl="0" algn="l">
              <a:spcBef>
                <a:spcPts val="0"/>
              </a:spcBef>
              <a:spcAft>
                <a:spcPts val="0"/>
              </a:spcAft>
              <a:buNone/>
            </a:pPr>
            <a:r>
              <a:rPr b="1" lang="en">
                <a:solidFill>
                  <a:schemeClr val="accent1"/>
                </a:solidFill>
                <a:latin typeface="Roboto"/>
                <a:ea typeface="Roboto"/>
                <a:cs typeface="Roboto"/>
                <a:sym typeface="Roboto"/>
              </a:rPr>
              <a:t>Dataset </a:t>
            </a:r>
            <a:r>
              <a:rPr b="1" lang="en">
                <a:solidFill>
                  <a:schemeClr val="accent1"/>
                </a:solidFill>
                <a:latin typeface="Roboto"/>
                <a:ea typeface="Roboto"/>
                <a:cs typeface="Roboto"/>
                <a:sym typeface="Roboto"/>
              </a:rPr>
              <a:t>Disadvantages</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Small Objects</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Bounding Boxes not tight to object</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Not all litter objects are annotated</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Static Street Images are 640x640 px</a:t>
            </a:r>
            <a:endParaRPr>
              <a:solidFill>
                <a:schemeClr val="accent1"/>
              </a:solidFill>
              <a:latin typeface="Roboto"/>
              <a:ea typeface="Roboto"/>
              <a:cs typeface="Roboto"/>
              <a:sym typeface="Roboto"/>
            </a:endParaRPr>
          </a:p>
          <a:p>
            <a:pPr indent="0" lvl="0" marL="0" rtl="0" algn="l">
              <a:spcBef>
                <a:spcPts val="0"/>
              </a:spcBef>
              <a:spcAft>
                <a:spcPts val="0"/>
              </a:spcAft>
              <a:buNone/>
            </a:pPr>
            <a:r>
              <a:t/>
            </a:r>
            <a:endParaRPr>
              <a:solidFill>
                <a:schemeClr val="accent1"/>
              </a:solidFill>
              <a:latin typeface="Roboto"/>
              <a:ea typeface="Roboto"/>
              <a:cs typeface="Roboto"/>
              <a:sym typeface="Roboto"/>
            </a:endParaRPr>
          </a:p>
          <a:p>
            <a:pPr indent="0" lvl="0" marL="0" rtl="0" algn="l">
              <a:spcBef>
                <a:spcPts val="0"/>
              </a:spcBef>
              <a:spcAft>
                <a:spcPts val="0"/>
              </a:spcAft>
              <a:buNone/>
            </a:pPr>
            <a:r>
              <a:rPr b="1" lang="en">
                <a:solidFill>
                  <a:schemeClr val="accent1"/>
                </a:solidFill>
                <a:latin typeface="Roboto"/>
                <a:ea typeface="Roboto"/>
                <a:cs typeface="Roboto"/>
                <a:sym typeface="Roboto"/>
              </a:rPr>
              <a:t>Results</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Maximum mAP@0.5 - 0.16</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Low </a:t>
            </a:r>
            <a:r>
              <a:rPr lang="en">
                <a:solidFill>
                  <a:schemeClr val="accent1"/>
                </a:solidFill>
                <a:latin typeface="Roboto"/>
                <a:ea typeface="Roboto"/>
                <a:cs typeface="Roboto"/>
                <a:sym typeface="Roboto"/>
              </a:rPr>
              <a:t>Precision</a:t>
            </a:r>
            <a:r>
              <a:rPr lang="en">
                <a:solidFill>
                  <a:schemeClr val="accent1"/>
                </a:solidFill>
                <a:latin typeface="Roboto"/>
                <a:ea typeface="Roboto"/>
                <a:cs typeface="Roboto"/>
                <a:sym typeface="Roboto"/>
              </a:rPr>
              <a:t> and Recall </a:t>
            </a:r>
            <a:endParaRPr>
              <a:solidFill>
                <a:schemeClr val="accent1"/>
              </a:solidFill>
              <a:latin typeface="Roboto"/>
              <a:ea typeface="Roboto"/>
              <a:cs typeface="Roboto"/>
              <a:sym typeface="Roboto"/>
            </a:endParaRPr>
          </a:p>
        </p:txBody>
      </p:sp>
      <p:pic>
        <p:nvPicPr>
          <p:cNvPr id="165" name="Google Shape;165;p25"/>
          <p:cNvPicPr preferRelativeResize="0"/>
          <p:nvPr/>
        </p:nvPicPr>
        <p:blipFill rotWithShape="1">
          <a:blip r:embed="rId3">
            <a:alphaModFix/>
          </a:blip>
          <a:srcRect b="19333" l="34478" r="35221" t="19074"/>
          <a:stretch/>
        </p:blipFill>
        <p:spPr>
          <a:xfrm>
            <a:off x="916225" y="3933025"/>
            <a:ext cx="865481" cy="1054824"/>
          </a:xfrm>
          <a:prstGeom prst="rect">
            <a:avLst/>
          </a:prstGeom>
          <a:noFill/>
          <a:ln>
            <a:noFill/>
          </a:ln>
        </p:spPr>
      </p:pic>
      <p:pic>
        <p:nvPicPr>
          <p:cNvPr id="166" name="Google Shape;166;p25"/>
          <p:cNvPicPr preferRelativeResize="0"/>
          <p:nvPr/>
        </p:nvPicPr>
        <p:blipFill>
          <a:blip r:embed="rId4">
            <a:alphaModFix/>
          </a:blip>
          <a:stretch>
            <a:fillRect/>
          </a:stretch>
        </p:blipFill>
        <p:spPr>
          <a:xfrm>
            <a:off x="1905075" y="3933025"/>
            <a:ext cx="958489" cy="1054825"/>
          </a:xfrm>
          <a:prstGeom prst="rect">
            <a:avLst/>
          </a:prstGeom>
          <a:noFill/>
          <a:ln>
            <a:noFill/>
          </a:ln>
        </p:spPr>
      </p:pic>
      <p:pic>
        <p:nvPicPr>
          <p:cNvPr id="167" name="Google Shape;167;p25"/>
          <p:cNvPicPr preferRelativeResize="0"/>
          <p:nvPr/>
        </p:nvPicPr>
        <p:blipFill>
          <a:blip r:embed="rId5">
            <a:alphaModFix/>
          </a:blip>
          <a:stretch>
            <a:fillRect/>
          </a:stretch>
        </p:blipFill>
        <p:spPr>
          <a:xfrm>
            <a:off x="2982100" y="3933025"/>
            <a:ext cx="1589889" cy="1054825"/>
          </a:xfrm>
          <a:prstGeom prst="rect">
            <a:avLst/>
          </a:prstGeom>
          <a:noFill/>
          <a:ln>
            <a:noFill/>
          </a:ln>
        </p:spPr>
      </p:pic>
      <p:pic>
        <p:nvPicPr>
          <p:cNvPr id="168" name="Google Shape;168;p25"/>
          <p:cNvPicPr preferRelativeResize="0"/>
          <p:nvPr/>
        </p:nvPicPr>
        <p:blipFill>
          <a:blip r:embed="rId6">
            <a:alphaModFix/>
          </a:blip>
          <a:stretch>
            <a:fillRect/>
          </a:stretch>
        </p:blipFill>
        <p:spPr>
          <a:xfrm>
            <a:off x="139400" y="1478675"/>
            <a:ext cx="4908698" cy="2454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Solutions</a:t>
            </a:r>
            <a:endParaRPr/>
          </a:p>
        </p:txBody>
      </p:sp>
      <p:pic>
        <p:nvPicPr>
          <p:cNvPr id="174" name="Google Shape;174;p26"/>
          <p:cNvPicPr preferRelativeResize="0"/>
          <p:nvPr/>
        </p:nvPicPr>
        <p:blipFill>
          <a:blip r:embed="rId3">
            <a:alphaModFix/>
          </a:blip>
          <a:stretch>
            <a:fillRect/>
          </a:stretch>
        </p:blipFill>
        <p:spPr>
          <a:xfrm>
            <a:off x="5921863" y="2034025"/>
            <a:ext cx="2451475" cy="2451475"/>
          </a:xfrm>
          <a:prstGeom prst="rect">
            <a:avLst/>
          </a:prstGeom>
          <a:noFill/>
          <a:ln cap="flat" cmpd="sng" w="19050">
            <a:solidFill>
              <a:schemeClr val="dk2"/>
            </a:solidFill>
            <a:prstDash val="solid"/>
            <a:round/>
            <a:headEnd len="sm" w="sm" type="none"/>
            <a:tailEnd len="sm" w="sm" type="none"/>
          </a:ln>
        </p:spPr>
      </p:pic>
      <p:sp>
        <p:nvSpPr>
          <p:cNvPr id="175" name="Google Shape;175;p26"/>
          <p:cNvSpPr txBox="1"/>
          <p:nvPr/>
        </p:nvSpPr>
        <p:spPr>
          <a:xfrm>
            <a:off x="5921800" y="1749150"/>
            <a:ext cx="245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1"/>
                </a:solidFill>
                <a:latin typeface="Roboto"/>
                <a:ea typeface="Roboto"/>
                <a:cs typeface="Roboto"/>
                <a:sym typeface="Roboto"/>
              </a:rPr>
              <a:t>Annotation Heat Map</a:t>
            </a:r>
            <a:endParaRPr b="1" sz="1200">
              <a:solidFill>
                <a:schemeClr val="accent1"/>
              </a:solidFill>
              <a:latin typeface="Roboto"/>
              <a:ea typeface="Roboto"/>
              <a:cs typeface="Roboto"/>
              <a:sym typeface="Roboto"/>
            </a:endParaRPr>
          </a:p>
        </p:txBody>
      </p:sp>
      <p:sp>
        <p:nvSpPr>
          <p:cNvPr id="176" name="Google Shape;176;p26"/>
          <p:cNvSpPr txBox="1"/>
          <p:nvPr/>
        </p:nvSpPr>
        <p:spPr>
          <a:xfrm>
            <a:off x="113200" y="1386700"/>
            <a:ext cx="5808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Improved Street Image Collection Parameters</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Tighter FOV</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Downward Pitch</a:t>
            </a:r>
            <a:endParaRPr>
              <a:solidFill>
                <a:schemeClr val="accent1"/>
              </a:solidFill>
              <a:latin typeface="Roboto"/>
              <a:ea typeface="Roboto"/>
              <a:cs typeface="Roboto"/>
              <a:sym typeface="Roboto"/>
            </a:endParaRPr>
          </a:p>
          <a:p>
            <a:pPr indent="0" lvl="0" marL="91440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Re-annotation of existing dataset</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Using Roboflow annotation functionality</a:t>
            </a:r>
            <a:endParaRPr>
              <a:solidFill>
                <a:schemeClr val="accent1"/>
              </a:solidFill>
              <a:latin typeface="Roboto"/>
              <a:ea typeface="Roboto"/>
              <a:cs typeface="Roboto"/>
              <a:sym typeface="Roboto"/>
            </a:endParaRPr>
          </a:p>
          <a:p>
            <a:pPr indent="0" lvl="0" marL="91440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YOLOv5 model</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Polygon to Bounding Box transformation</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Better Auto Anchor regeneration</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Higher Precision though slightly slower</a:t>
            </a:r>
            <a:endParaRPr>
              <a:solidFill>
                <a:schemeClr val="accent1"/>
              </a:solidFill>
              <a:latin typeface="Roboto"/>
              <a:ea typeface="Roboto"/>
              <a:cs typeface="Roboto"/>
              <a:sym typeface="Roboto"/>
            </a:endParaRPr>
          </a:p>
          <a:p>
            <a:pPr indent="-317500" lvl="1" marL="9144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Export tool for Weights into other formats</a:t>
            </a:r>
            <a:endParaRPr>
              <a:solidFill>
                <a:schemeClr val="accen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25" y="500925"/>
            <a:ext cx="3706500" cy="11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Thoughts and Goals</a:t>
            </a:r>
            <a:endParaRPr/>
          </a:p>
        </p:txBody>
      </p:sp>
      <p:sp>
        <p:nvSpPr>
          <p:cNvPr id="182" name="Google Shape;182;p27"/>
          <p:cNvSpPr txBox="1"/>
          <p:nvPr>
            <p:ph idx="1" type="body"/>
          </p:nvPr>
        </p:nvSpPr>
        <p:spPr>
          <a:xfrm>
            <a:off x="4303500" y="60300"/>
            <a:ext cx="4840500" cy="502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558">
                <a:solidFill>
                  <a:schemeClr val="dk1"/>
                </a:solidFill>
              </a:rPr>
              <a:t>Progress:</a:t>
            </a:r>
            <a:endParaRPr b="1" sz="5558">
              <a:solidFill>
                <a:schemeClr val="dk1"/>
              </a:solidFill>
            </a:endParaRPr>
          </a:p>
          <a:p>
            <a:pPr indent="-316842" lvl="0" marL="457200" rtl="0" algn="l">
              <a:spcBef>
                <a:spcPts val="1200"/>
              </a:spcBef>
              <a:spcAft>
                <a:spcPts val="0"/>
              </a:spcAft>
              <a:buClr>
                <a:schemeClr val="dk1"/>
              </a:buClr>
              <a:buSzPct val="100000"/>
              <a:buChar char="●"/>
            </a:pPr>
            <a:r>
              <a:rPr b="1" lang="en" sz="5558">
                <a:solidFill>
                  <a:schemeClr val="dk1"/>
                </a:solidFill>
              </a:rPr>
              <a:t>New Images Sources, due to poor resolution</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Other sources: Covered multiples angles/too much variety in images for image collection.</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Stick with Google Street.</a:t>
            </a:r>
            <a:endParaRPr b="1" sz="5558">
              <a:solidFill>
                <a:schemeClr val="dk1"/>
              </a:solidFill>
            </a:endParaRPr>
          </a:p>
          <a:p>
            <a:pPr indent="-316842" lvl="0" marL="457200" rtl="0" algn="l">
              <a:spcBef>
                <a:spcPts val="0"/>
              </a:spcBef>
              <a:spcAft>
                <a:spcPts val="0"/>
              </a:spcAft>
              <a:buClr>
                <a:schemeClr val="dk1"/>
              </a:buClr>
              <a:buSzPct val="100000"/>
              <a:buChar char="●"/>
            </a:pPr>
            <a:r>
              <a:rPr b="1" lang="en" sz="5558">
                <a:solidFill>
                  <a:schemeClr val="dk1"/>
                </a:solidFill>
              </a:rPr>
              <a:t>New annotations, due to poor annotations</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Other sources: Were not compatible with Google Street images.  </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Re-annotation previous dataset to provide better accuracy</a:t>
            </a:r>
            <a:endParaRPr b="1" sz="5558">
              <a:solidFill>
                <a:schemeClr val="dk1"/>
              </a:solidFill>
            </a:endParaRPr>
          </a:p>
          <a:p>
            <a:pPr indent="-316842" lvl="0" marL="457200" rtl="0" algn="l">
              <a:spcBef>
                <a:spcPts val="0"/>
              </a:spcBef>
              <a:spcAft>
                <a:spcPts val="0"/>
              </a:spcAft>
              <a:buClr>
                <a:schemeClr val="dk1"/>
              </a:buClr>
              <a:buSzPct val="100000"/>
              <a:buChar char="●"/>
            </a:pPr>
            <a:r>
              <a:rPr b="1" lang="en" sz="5558">
                <a:solidFill>
                  <a:schemeClr val="dk1"/>
                </a:solidFill>
              </a:rPr>
              <a:t>Standardized the annotation tool from Roboflow to use in the project (Required account)</a:t>
            </a:r>
            <a:endParaRPr b="1" sz="5558">
              <a:solidFill>
                <a:schemeClr val="dk1"/>
              </a:solidFill>
            </a:endParaRPr>
          </a:p>
          <a:p>
            <a:pPr indent="-316842" lvl="0" marL="457200" rtl="0" algn="l">
              <a:spcBef>
                <a:spcPts val="0"/>
              </a:spcBef>
              <a:spcAft>
                <a:spcPts val="0"/>
              </a:spcAft>
              <a:buClr>
                <a:schemeClr val="dk1"/>
              </a:buClr>
              <a:buSzPct val="100000"/>
              <a:buChar char="●"/>
            </a:pPr>
            <a:r>
              <a:rPr b="1" lang="en" sz="5558">
                <a:solidFill>
                  <a:schemeClr val="dk1"/>
                </a:solidFill>
              </a:rPr>
              <a:t>Additional dataset (10,000 images) and annotations required for better results. Working with Web App team and Dr. Schultz’s students.</a:t>
            </a:r>
            <a:endParaRPr b="1" sz="5558">
              <a:solidFill>
                <a:schemeClr val="dk1"/>
              </a:solidFill>
            </a:endParaRPr>
          </a:p>
          <a:p>
            <a:pPr indent="0" lvl="0" marL="0" rtl="0" algn="l">
              <a:spcBef>
                <a:spcPts val="1200"/>
              </a:spcBef>
              <a:spcAft>
                <a:spcPts val="0"/>
              </a:spcAft>
              <a:buNone/>
            </a:pPr>
            <a:r>
              <a:rPr b="1" lang="en" sz="5558">
                <a:solidFill>
                  <a:schemeClr val="dk1"/>
                </a:solidFill>
              </a:rPr>
              <a:t>Next Objective:</a:t>
            </a:r>
            <a:endParaRPr b="1" sz="5558">
              <a:solidFill>
                <a:schemeClr val="dk1"/>
              </a:solidFill>
            </a:endParaRPr>
          </a:p>
          <a:p>
            <a:pPr indent="-309562" lvl="0" marL="457200" rtl="0" algn="l">
              <a:spcBef>
                <a:spcPts val="1200"/>
              </a:spcBef>
              <a:spcAft>
                <a:spcPts val="0"/>
              </a:spcAft>
              <a:buClr>
                <a:schemeClr val="dk1"/>
              </a:buClr>
              <a:buSzPct val="91749"/>
              <a:buChar char="●"/>
            </a:pPr>
            <a:r>
              <a:rPr b="1" lang="en" sz="5558">
                <a:solidFill>
                  <a:schemeClr val="dk1"/>
                </a:solidFill>
              </a:rPr>
              <a:t>Litter detection -&gt; Continue in YOLOr</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Refinement of what we have</a:t>
            </a:r>
            <a:endParaRPr b="1" sz="5558">
              <a:solidFill>
                <a:schemeClr val="dk1"/>
              </a:solidFill>
            </a:endParaRPr>
          </a:p>
          <a:p>
            <a:pPr indent="-309562" lvl="0" marL="457200" rtl="0" algn="l">
              <a:spcBef>
                <a:spcPts val="0"/>
              </a:spcBef>
              <a:spcAft>
                <a:spcPts val="0"/>
              </a:spcAft>
              <a:buClr>
                <a:schemeClr val="dk1"/>
              </a:buClr>
              <a:buSzPct val="91749"/>
              <a:buChar char="●"/>
            </a:pPr>
            <a:r>
              <a:rPr b="1" lang="en" sz="5558">
                <a:solidFill>
                  <a:schemeClr val="dk1"/>
                </a:solidFill>
              </a:rPr>
              <a:t>Litter categorization -&gt; Migration to a different model (Perhaps YOLOv5?)</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Classes (paper, plastic, aluminium, etc…)</a:t>
            </a:r>
            <a:endParaRPr b="1" sz="5558">
              <a:solidFill>
                <a:schemeClr val="dk1"/>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rPr b="1" lang="en" sz="1958">
                <a:solidFill>
                  <a:srgbClr val="233A44"/>
                </a:solidFill>
              </a:rPr>
              <a:t>……………………………………………………………………………………</a:t>
            </a:r>
            <a:endParaRPr b="1" sz="1958">
              <a:solidFill>
                <a:srgbClr val="233A44"/>
              </a:solidFill>
            </a:endParaRPr>
          </a:p>
          <a:p>
            <a:pPr indent="0" lvl="0" marL="0" rtl="0" algn="l">
              <a:spcBef>
                <a:spcPts val="1200"/>
              </a:spcBef>
              <a:spcAft>
                <a:spcPts val="0"/>
              </a:spcAft>
              <a:buNone/>
            </a:pPr>
            <a:r>
              <a:rPr b="1" lang="en" sz="1958">
                <a:solidFill>
                  <a:srgbClr val="233A44"/>
                </a:solidFill>
              </a:rPr>
              <a:t>..</a:t>
            </a:r>
            <a:endParaRPr b="1" sz="1958">
              <a:solidFill>
                <a:srgbClr val="233A44"/>
              </a:solidFill>
            </a:endParaRPr>
          </a:p>
          <a:p>
            <a:pPr indent="-259692" lvl="0" marL="457200" rtl="0" algn="l">
              <a:spcBef>
                <a:spcPts val="1200"/>
              </a:spcBef>
              <a:spcAft>
                <a:spcPts val="0"/>
              </a:spcAft>
              <a:buClr>
                <a:srgbClr val="233A44"/>
              </a:buClr>
              <a:buSzPct val="100000"/>
              <a:buChar char="●"/>
            </a:pPr>
            <a:r>
              <a:rPr b="1" lang="en" sz="1958">
                <a:solidFill>
                  <a:srgbClr val="233A44"/>
                </a:solidFill>
              </a:rPr>
              <a:t>Moving with yoloR model</a:t>
            </a:r>
            <a:endParaRPr b="1" sz="1958">
              <a:solidFill>
                <a:srgbClr val="233A44"/>
              </a:solidFill>
            </a:endParaRPr>
          </a:p>
          <a:p>
            <a:pPr indent="-259692" lvl="0" marL="457200" rtl="0" algn="l">
              <a:spcBef>
                <a:spcPts val="0"/>
              </a:spcBef>
              <a:spcAft>
                <a:spcPts val="0"/>
              </a:spcAft>
              <a:buClr>
                <a:srgbClr val="233A44"/>
              </a:buClr>
              <a:buSzPct val="100000"/>
              <a:buChar char="●"/>
            </a:pPr>
            <a:r>
              <a:rPr b="1" lang="en" sz="1958">
                <a:solidFill>
                  <a:srgbClr val="233A44"/>
                </a:solidFill>
              </a:rPr>
              <a:t>Training is been conducted</a:t>
            </a:r>
            <a:endParaRPr b="1" sz="1958">
              <a:solidFill>
                <a:srgbClr val="233A44"/>
              </a:solidFill>
            </a:endParaRPr>
          </a:p>
          <a:p>
            <a:pPr indent="-259692" lvl="0" marL="457200" rtl="0" algn="l">
              <a:spcBef>
                <a:spcPts val="0"/>
              </a:spcBef>
              <a:spcAft>
                <a:spcPts val="0"/>
              </a:spcAft>
              <a:buClr>
                <a:srgbClr val="233A44"/>
              </a:buClr>
              <a:buSzPct val="100000"/>
              <a:buChar char="●"/>
            </a:pPr>
            <a:r>
              <a:rPr b="1" lang="en" sz="1958">
                <a:solidFill>
                  <a:srgbClr val="233A44"/>
                </a:solidFill>
              </a:rPr>
              <a:t>Input/Output</a:t>
            </a:r>
            <a:endParaRPr b="1" sz="1958">
              <a:solidFill>
                <a:srgbClr val="233A44"/>
              </a:solidFill>
            </a:endParaRPr>
          </a:p>
          <a:p>
            <a:pPr indent="0" lvl="0" marL="0" rtl="0" algn="l">
              <a:spcBef>
                <a:spcPts val="1200"/>
              </a:spcBef>
              <a:spcAft>
                <a:spcPts val="0"/>
              </a:spcAft>
              <a:buNone/>
            </a:pPr>
            <a:r>
              <a:rPr b="1" lang="en" sz="1958">
                <a:solidFill>
                  <a:srgbClr val="233A44"/>
                </a:solidFill>
              </a:rPr>
              <a:t>Goal</a:t>
            </a:r>
            <a:endParaRPr b="1" sz="1958">
              <a:solidFill>
                <a:srgbClr val="233A44"/>
              </a:solidFill>
            </a:endParaRPr>
          </a:p>
          <a:p>
            <a:pPr indent="-259692" lvl="0" marL="457200" rtl="0" algn="l">
              <a:spcBef>
                <a:spcPts val="1200"/>
              </a:spcBef>
              <a:spcAft>
                <a:spcPts val="0"/>
              </a:spcAft>
              <a:buClr>
                <a:srgbClr val="233A44"/>
              </a:buClr>
              <a:buSzPct val="100000"/>
              <a:buChar char="●"/>
            </a:pPr>
            <a:r>
              <a:rPr b="1" lang="en" sz="1958">
                <a:solidFill>
                  <a:srgbClr val="233A44"/>
                </a:solidFill>
              </a:rPr>
              <a:t>Next phase </a:t>
            </a:r>
            <a:endParaRPr b="1" sz="1958">
              <a:solidFill>
                <a:srgbClr val="233A44"/>
              </a:solidFill>
            </a:endParaRPr>
          </a:p>
          <a:p>
            <a:pPr indent="-252412" lvl="1" marL="914400" rtl="0" algn="l">
              <a:spcBef>
                <a:spcPts val="0"/>
              </a:spcBef>
              <a:spcAft>
                <a:spcPts val="0"/>
              </a:spcAft>
              <a:buClr>
                <a:srgbClr val="233A44"/>
              </a:buClr>
              <a:buSzPct val="76584"/>
              <a:buChar char="○"/>
            </a:pPr>
            <a:r>
              <a:rPr b="1" lang="en" sz="1958">
                <a:solidFill>
                  <a:srgbClr val="233A44"/>
                </a:solidFill>
              </a:rPr>
              <a:t>categorization</a:t>
            </a:r>
            <a:r>
              <a:rPr b="1" lang="en" sz="1500">
                <a:solidFill>
                  <a:srgbClr val="233A44"/>
                </a:solidFill>
              </a:rPr>
              <a:t> </a:t>
            </a:r>
            <a:endParaRPr b="1" sz="1500">
              <a:solidFill>
                <a:srgbClr val="233A44"/>
              </a:solidFill>
            </a:endParaRPr>
          </a:p>
          <a:p>
            <a:pPr indent="0" lvl="0" marL="0" rtl="0" algn="l">
              <a:spcBef>
                <a:spcPts val="1200"/>
              </a:spcBef>
              <a:spcAft>
                <a:spcPts val="0"/>
              </a:spcAft>
              <a:buNone/>
            </a:pPr>
            <a:r>
              <a:rPr b="1" lang="en" sz="1500">
                <a:solidFill>
                  <a:srgbClr val="233A44"/>
                </a:solidFill>
              </a:rPr>
              <a:t> </a:t>
            </a:r>
            <a:r>
              <a:rPr b="1" lang="en">
                <a:solidFill>
                  <a:srgbClr val="233A44"/>
                </a:solidFill>
              </a:rPr>
              <a:t>   </a:t>
            </a:r>
            <a:endParaRPr b="1">
              <a:solidFill>
                <a:srgbClr val="233A44"/>
              </a:solidFill>
            </a:endParaRPr>
          </a:p>
          <a:p>
            <a:pPr indent="0" lvl="0" marL="0" rtl="0" algn="l">
              <a:spcBef>
                <a:spcPts val="1200"/>
              </a:spcBef>
              <a:spcAft>
                <a:spcPts val="1200"/>
              </a:spcAft>
              <a:buNone/>
            </a:pPr>
            <a:r>
              <a:t/>
            </a:r>
            <a:endParaRPr/>
          </a:p>
        </p:txBody>
      </p:sp>
      <p:pic>
        <p:nvPicPr>
          <p:cNvPr id="183" name="Google Shape;183;p27"/>
          <p:cNvPicPr preferRelativeResize="0"/>
          <p:nvPr/>
        </p:nvPicPr>
        <p:blipFill>
          <a:blip r:embed="rId3">
            <a:alphaModFix/>
          </a:blip>
          <a:stretch>
            <a:fillRect/>
          </a:stretch>
        </p:blipFill>
        <p:spPr>
          <a:xfrm>
            <a:off x="311725" y="1495800"/>
            <a:ext cx="2621275" cy="1671450"/>
          </a:xfrm>
          <a:prstGeom prst="rect">
            <a:avLst/>
          </a:prstGeom>
          <a:noFill/>
          <a:ln>
            <a:noFill/>
          </a:ln>
        </p:spPr>
      </p:pic>
      <p:pic>
        <p:nvPicPr>
          <p:cNvPr id="184" name="Google Shape;184;p27"/>
          <p:cNvPicPr preferRelativeResize="0"/>
          <p:nvPr/>
        </p:nvPicPr>
        <p:blipFill>
          <a:blip r:embed="rId4">
            <a:alphaModFix/>
          </a:blip>
          <a:stretch>
            <a:fillRect/>
          </a:stretch>
        </p:blipFill>
        <p:spPr>
          <a:xfrm>
            <a:off x="1548775" y="3341575"/>
            <a:ext cx="2579324" cy="167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35550" y="327825"/>
            <a:ext cx="8472900" cy="927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5500"/>
              <a:t>Feedback &amp; Questions?</a:t>
            </a:r>
            <a:endParaRPr sz="5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Greetings</a:t>
            </a:r>
            <a:endParaRPr/>
          </a:p>
        </p:txBody>
      </p:sp>
      <p:pic>
        <p:nvPicPr>
          <p:cNvPr id="71" name="Google Shape;71;p14"/>
          <p:cNvPicPr preferRelativeResize="0"/>
          <p:nvPr/>
        </p:nvPicPr>
        <p:blipFill rotWithShape="1">
          <a:blip r:embed="rId3">
            <a:alphaModFix/>
          </a:blip>
          <a:srcRect b="12656" l="30614" r="17855" t="0"/>
          <a:stretch/>
        </p:blipFill>
        <p:spPr>
          <a:xfrm>
            <a:off x="233800" y="1380625"/>
            <a:ext cx="790575" cy="1057275"/>
          </a:xfrm>
          <a:prstGeom prst="rect">
            <a:avLst/>
          </a:prstGeom>
          <a:noFill/>
          <a:ln>
            <a:noFill/>
          </a:ln>
        </p:spPr>
      </p:pic>
      <p:pic>
        <p:nvPicPr>
          <p:cNvPr id="72" name="Google Shape;72;p14"/>
          <p:cNvPicPr preferRelativeResize="0"/>
          <p:nvPr/>
        </p:nvPicPr>
        <p:blipFill>
          <a:blip r:embed="rId4">
            <a:alphaModFix/>
          </a:blip>
          <a:stretch>
            <a:fillRect/>
          </a:stretch>
        </p:blipFill>
        <p:spPr>
          <a:xfrm>
            <a:off x="198925" y="2571750"/>
            <a:ext cx="860332" cy="1057275"/>
          </a:xfrm>
          <a:prstGeom prst="rect">
            <a:avLst/>
          </a:prstGeom>
          <a:noFill/>
          <a:ln>
            <a:noFill/>
          </a:ln>
        </p:spPr>
      </p:pic>
      <p:pic>
        <p:nvPicPr>
          <p:cNvPr id="73" name="Google Shape;73;p14"/>
          <p:cNvPicPr preferRelativeResize="0"/>
          <p:nvPr/>
        </p:nvPicPr>
        <p:blipFill rotWithShape="1">
          <a:blip r:embed="rId5">
            <a:alphaModFix/>
          </a:blip>
          <a:srcRect b="23629" l="0" r="9714" t="0"/>
          <a:stretch/>
        </p:blipFill>
        <p:spPr>
          <a:xfrm>
            <a:off x="222825" y="3762875"/>
            <a:ext cx="812535" cy="1057275"/>
          </a:xfrm>
          <a:prstGeom prst="rect">
            <a:avLst/>
          </a:prstGeom>
          <a:noFill/>
          <a:ln>
            <a:noFill/>
          </a:ln>
        </p:spPr>
      </p:pic>
      <p:pic>
        <p:nvPicPr>
          <p:cNvPr id="74" name="Google Shape;74;p14"/>
          <p:cNvPicPr preferRelativeResize="0"/>
          <p:nvPr/>
        </p:nvPicPr>
        <p:blipFill rotWithShape="1">
          <a:blip r:embed="rId6">
            <a:alphaModFix/>
          </a:blip>
          <a:srcRect b="43150" l="13021" r="27084" t="2897"/>
          <a:stretch/>
        </p:blipFill>
        <p:spPr>
          <a:xfrm>
            <a:off x="5162700" y="1380638"/>
            <a:ext cx="790575" cy="1057275"/>
          </a:xfrm>
          <a:prstGeom prst="rect">
            <a:avLst/>
          </a:prstGeom>
          <a:noFill/>
          <a:ln>
            <a:noFill/>
          </a:ln>
        </p:spPr>
      </p:pic>
      <p:pic>
        <p:nvPicPr>
          <p:cNvPr id="75" name="Google Shape;75;p14"/>
          <p:cNvPicPr preferRelativeResize="0"/>
          <p:nvPr/>
        </p:nvPicPr>
        <p:blipFill>
          <a:blip r:embed="rId7">
            <a:alphaModFix/>
          </a:blip>
          <a:stretch>
            <a:fillRect/>
          </a:stretch>
        </p:blipFill>
        <p:spPr>
          <a:xfrm>
            <a:off x="5127825" y="2562688"/>
            <a:ext cx="860325" cy="1075406"/>
          </a:xfrm>
          <a:prstGeom prst="rect">
            <a:avLst/>
          </a:prstGeom>
          <a:noFill/>
          <a:ln>
            <a:noFill/>
          </a:ln>
        </p:spPr>
      </p:pic>
      <p:sp>
        <p:nvSpPr>
          <p:cNvPr id="76" name="Google Shape;76;p14"/>
          <p:cNvSpPr txBox="1"/>
          <p:nvPr/>
        </p:nvSpPr>
        <p:spPr>
          <a:xfrm>
            <a:off x="1650375" y="1709163"/>
            <a:ext cx="30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a:ea typeface="Roboto"/>
                <a:cs typeface="Roboto"/>
                <a:sym typeface="Roboto"/>
              </a:rPr>
              <a:t>Team/Scrum Leader:</a:t>
            </a:r>
            <a:r>
              <a:rPr lang="en">
                <a:latin typeface="Roboto"/>
                <a:ea typeface="Roboto"/>
                <a:cs typeface="Roboto"/>
                <a:sym typeface="Roboto"/>
              </a:rPr>
              <a:t> Noah Miera</a:t>
            </a:r>
            <a:endParaRPr>
              <a:latin typeface="Roboto"/>
              <a:ea typeface="Roboto"/>
              <a:cs typeface="Roboto"/>
              <a:sym typeface="Roboto"/>
            </a:endParaRPr>
          </a:p>
        </p:txBody>
      </p:sp>
      <p:sp>
        <p:nvSpPr>
          <p:cNvPr id="77" name="Google Shape;77;p14"/>
          <p:cNvSpPr txBox="1"/>
          <p:nvPr/>
        </p:nvSpPr>
        <p:spPr>
          <a:xfrm>
            <a:off x="1650375" y="2900288"/>
            <a:ext cx="30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Project Manager:</a:t>
            </a:r>
            <a:r>
              <a:rPr lang="en"/>
              <a:t> Juan Gonzalez</a:t>
            </a:r>
            <a:endParaRPr>
              <a:latin typeface="Roboto"/>
              <a:ea typeface="Roboto"/>
              <a:cs typeface="Roboto"/>
              <a:sym typeface="Roboto"/>
            </a:endParaRPr>
          </a:p>
        </p:txBody>
      </p:sp>
      <p:sp>
        <p:nvSpPr>
          <p:cNvPr id="78" name="Google Shape;78;p14"/>
          <p:cNvSpPr txBox="1"/>
          <p:nvPr/>
        </p:nvSpPr>
        <p:spPr>
          <a:xfrm>
            <a:off x="1470525" y="4091425"/>
            <a:ext cx="34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Documentation/Training:</a:t>
            </a:r>
            <a:r>
              <a:rPr lang="en"/>
              <a:t> Jordan Fisher</a:t>
            </a:r>
            <a:endParaRPr/>
          </a:p>
          <a:p>
            <a:pPr indent="0" lvl="0" marL="0" rtl="0" algn="l">
              <a:spcBef>
                <a:spcPts val="0"/>
              </a:spcBef>
              <a:spcAft>
                <a:spcPts val="0"/>
              </a:spcAft>
              <a:buNone/>
            </a:pPr>
            <a:r>
              <a:t/>
            </a:r>
            <a:endParaRPr/>
          </a:p>
        </p:txBody>
      </p:sp>
      <p:sp>
        <p:nvSpPr>
          <p:cNvPr id="79" name="Google Shape;79;p14"/>
          <p:cNvSpPr txBox="1"/>
          <p:nvPr/>
        </p:nvSpPr>
        <p:spPr>
          <a:xfrm>
            <a:off x="6492025" y="1709175"/>
            <a:ext cx="234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Programmer:</a:t>
            </a:r>
            <a:r>
              <a:rPr lang="en"/>
              <a:t> Keith Gross</a:t>
            </a:r>
            <a:endParaRPr/>
          </a:p>
          <a:p>
            <a:pPr indent="0" lvl="0" marL="0" rtl="0" algn="l">
              <a:spcBef>
                <a:spcPts val="0"/>
              </a:spcBef>
              <a:spcAft>
                <a:spcPts val="0"/>
              </a:spcAft>
              <a:buNone/>
            </a:pPr>
            <a:r>
              <a:t/>
            </a:r>
            <a:endParaRPr/>
          </a:p>
        </p:txBody>
      </p:sp>
      <p:sp>
        <p:nvSpPr>
          <p:cNvPr id="80" name="Google Shape;80;p14"/>
          <p:cNvSpPr txBox="1"/>
          <p:nvPr/>
        </p:nvSpPr>
        <p:spPr>
          <a:xfrm>
            <a:off x="6336175" y="2909325"/>
            <a:ext cx="265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Programmer:</a:t>
            </a:r>
            <a:r>
              <a:rPr lang="en"/>
              <a:t> Miguel Morales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Requirements</a:t>
            </a:r>
            <a:endParaRPr/>
          </a:p>
        </p:txBody>
      </p:sp>
      <p:sp>
        <p:nvSpPr>
          <p:cNvPr id="86" name="Google Shape;86;p15"/>
          <p:cNvSpPr txBox="1"/>
          <p:nvPr>
            <p:ph idx="1" type="body"/>
          </p:nvPr>
        </p:nvSpPr>
        <p:spPr>
          <a:xfrm>
            <a:off x="311700" y="1532675"/>
            <a:ext cx="3127500" cy="35157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n" sz="1400"/>
              <a:t>As of the end of JAD 2, we are operating with the following requirements:</a:t>
            </a:r>
            <a:endParaRPr sz="1400"/>
          </a:p>
          <a:p>
            <a:pPr indent="0" lvl="0" marL="0" rtl="0" algn="l">
              <a:lnSpc>
                <a:spcPct val="100000"/>
              </a:lnSpc>
              <a:spcBef>
                <a:spcPts val="0"/>
              </a:spcBef>
              <a:spcAft>
                <a:spcPts val="0"/>
              </a:spcAft>
              <a:buNone/>
            </a:pPr>
            <a:r>
              <a:t/>
            </a:r>
            <a:endParaRPr sz="1400"/>
          </a:p>
          <a:p>
            <a:pPr indent="-297497" lvl="0" marL="457200" rtl="0" algn="l">
              <a:lnSpc>
                <a:spcPct val="100000"/>
              </a:lnSpc>
              <a:spcBef>
                <a:spcPts val="0"/>
              </a:spcBef>
              <a:spcAft>
                <a:spcPts val="0"/>
              </a:spcAft>
              <a:buClr>
                <a:schemeClr val="accent2"/>
              </a:buClr>
              <a:buSzPct val="100000"/>
              <a:buFont typeface="Roboto"/>
              <a:buChar char="●"/>
            </a:pPr>
            <a:r>
              <a:rPr lang="en" sz="1400"/>
              <a:t>Develop a system to receive and process Google Street images from a user (Web App Team).</a:t>
            </a:r>
            <a:endParaRPr sz="1400"/>
          </a:p>
          <a:p>
            <a:pPr indent="0" lvl="0" marL="457200" rtl="0" algn="l">
              <a:lnSpc>
                <a:spcPct val="100000"/>
              </a:lnSpc>
              <a:spcBef>
                <a:spcPts val="0"/>
              </a:spcBef>
              <a:spcAft>
                <a:spcPts val="0"/>
              </a:spcAft>
              <a:buNone/>
            </a:pPr>
            <a:r>
              <a:t/>
            </a:r>
            <a:endParaRPr sz="1400"/>
          </a:p>
          <a:p>
            <a:pPr indent="-297497" lvl="0" marL="457200" rtl="0" algn="l">
              <a:lnSpc>
                <a:spcPct val="100000"/>
              </a:lnSpc>
              <a:spcBef>
                <a:spcPts val="0"/>
              </a:spcBef>
              <a:spcAft>
                <a:spcPts val="0"/>
              </a:spcAft>
              <a:buClr>
                <a:schemeClr val="accent2"/>
              </a:buClr>
              <a:buSzPct val="100000"/>
              <a:buFont typeface="Roboto"/>
              <a:buChar char="●"/>
            </a:pPr>
            <a:r>
              <a:rPr lang="en" sz="1400"/>
              <a:t>Develop a Machine Learning algorithm that must be able to detect instances of litter in the received Google Street images.</a:t>
            </a:r>
            <a:endParaRPr sz="1400"/>
          </a:p>
          <a:p>
            <a:pPr indent="0" lvl="0" marL="457200" rtl="0" algn="l">
              <a:lnSpc>
                <a:spcPct val="100000"/>
              </a:lnSpc>
              <a:spcBef>
                <a:spcPts val="0"/>
              </a:spcBef>
              <a:spcAft>
                <a:spcPts val="0"/>
              </a:spcAft>
              <a:buNone/>
            </a:pPr>
            <a:r>
              <a:t/>
            </a:r>
            <a:endParaRPr sz="1400"/>
          </a:p>
          <a:p>
            <a:pPr indent="-297497" lvl="0" marL="457200" rtl="0" algn="l">
              <a:lnSpc>
                <a:spcPct val="100000"/>
              </a:lnSpc>
              <a:spcBef>
                <a:spcPts val="0"/>
              </a:spcBef>
              <a:spcAft>
                <a:spcPts val="0"/>
              </a:spcAft>
              <a:buClr>
                <a:schemeClr val="accent2"/>
              </a:buClr>
              <a:buSzPct val="100000"/>
              <a:buFont typeface="Roboto"/>
              <a:buChar char="●"/>
            </a:pPr>
            <a:r>
              <a:rPr lang="en" sz="1400"/>
              <a:t>Once the litter instances have been identified, the system must then process and output the results into a suitable format, such as JSON, for the user (Web App Team).</a:t>
            </a:r>
            <a:endParaRPr sz="1400"/>
          </a:p>
          <a:p>
            <a:pPr indent="0" lvl="0" marL="457200" rtl="0" algn="l">
              <a:lnSpc>
                <a:spcPct val="100000"/>
              </a:lnSpc>
              <a:spcBef>
                <a:spcPts val="0"/>
              </a:spcBef>
              <a:spcAft>
                <a:spcPts val="0"/>
              </a:spcAft>
              <a:buNone/>
            </a:pPr>
            <a:r>
              <a:rPr lang="en" sz="1400"/>
              <a:t> </a:t>
            </a:r>
            <a:endParaRPr sz="1400"/>
          </a:p>
          <a:p>
            <a:pPr indent="-297497" lvl="0" marL="457200" rtl="0" algn="l">
              <a:lnSpc>
                <a:spcPct val="100000"/>
              </a:lnSpc>
              <a:spcBef>
                <a:spcPts val="0"/>
              </a:spcBef>
              <a:spcAft>
                <a:spcPts val="0"/>
              </a:spcAft>
              <a:buClr>
                <a:schemeClr val="accent2"/>
              </a:buClr>
              <a:buSzPct val="100000"/>
              <a:buFont typeface="Roboto"/>
              <a:buChar char="●"/>
            </a:pPr>
            <a:r>
              <a:rPr lang="en" sz="1400"/>
              <a:t>Once the results have been made, the system must then return the processed data to the user (Web App Team).</a:t>
            </a:r>
            <a:endParaRPr sz="1400"/>
          </a:p>
          <a:p>
            <a:pPr indent="0" lvl="0" marL="457200" rtl="0" algn="l">
              <a:spcBef>
                <a:spcPts val="0"/>
              </a:spcBef>
              <a:spcAft>
                <a:spcPts val="1200"/>
              </a:spcAft>
              <a:buNone/>
            </a:pPr>
            <a:r>
              <a:t/>
            </a:r>
            <a:endParaRPr/>
          </a:p>
        </p:txBody>
      </p:sp>
      <p:pic>
        <p:nvPicPr>
          <p:cNvPr id="87" name="Google Shape;87;p15"/>
          <p:cNvPicPr preferRelativeResize="0"/>
          <p:nvPr/>
        </p:nvPicPr>
        <p:blipFill>
          <a:blip r:embed="rId3">
            <a:alphaModFix/>
          </a:blip>
          <a:stretch>
            <a:fillRect/>
          </a:stretch>
        </p:blipFill>
        <p:spPr>
          <a:xfrm>
            <a:off x="4753550" y="673894"/>
            <a:ext cx="3441260" cy="379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Closer View - Network Diagram</a:t>
            </a:r>
            <a:endParaRPr/>
          </a:p>
        </p:txBody>
      </p:sp>
      <p:pic>
        <p:nvPicPr>
          <p:cNvPr id="93" name="Google Shape;93;p16"/>
          <p:cNvPicPr preferRelativeResize="0"/>
          <p:nvPr/>
        </p:nvPicPr>
        <p:blipFill rotWithShape="1">
          <a:blip r:embed="rId3">
            <a:alphaModFix/>
          </a:blip>
          <a:srcRect b="0" l="69" r="79" t="0"/>
          <a:stretch/>
        </p:blipFill>
        <p:spPr>
          <a:xfrm>
            <a:off x="1206950" y="1362600"/>
            <a:ext cx="6730152" cy="370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 Estimated vs Actuals</a:t>
            </a:r>
            <a:endParaRPr/>
          </a:p>
        </p:txBody>
      </p:sp>
      <p:pic>
        <p:nvPicPr>
          <p:cNvPr id="99" name="Google Shape;99;p17"/>
          <p:cNvPicPr preferRelativeResize="0"/>
          <p:nvPr/>
        </p:nvPicPr>
        <p:blipFill>
          <a:blip r:embed="rId3">
            <a:alphaModFix/>
          </a:blip>
          <a:stretch>
            <a:fillRect/>
          </a:stretch>
        </p:blipFill>
        <p:spPr>
          <a:xfrm>
            <a:off x="311725" y="1465875"/>
            <a:ext cx="4090374" cy="3394275"/>
          </a:xfrm>
          <a:prstGeom prst="rect">
            <a:avLst/>
          </a:prstGeom>
          <a:noFill/>
          <a:ln cap="flat" cmpd="sng" w="9525">
            <a:solidFill>
              <a:srgbClr val="000000"/>
            </a:solidFill>
            <a:prstDash val="solid"/>
            <a:round/>
            <a:headEnd len="sm" w="sm" type="none"/>
            <a:tailEnd len="sm" w="sm" type="none"/>
          </a:ln>
        </p:spPr>
      </p:pic>
      <p:pic>
        <p:nvPicPr>
          <p:cNvPr id="100" name="Google Shape;100;p17"/>
          <p:cNvPicPr preferRelativeResize="0"/>
          <p:nvPr/>
        </p:nvPicPr>
        <p:blipFill>
          <a:blip r:embed="rId4">
            <a:alphaModFix/>
          </a:blip>
          <a:stretch>
            <a:fillRect/>
          </a:stretch>
        </p:blipFill>
        <p:spPr>
          <a:xfrm>
            <a:off x="4680125" y="1465875"/>
            <a:ext cx="4239901" cy="33942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 Prototype #1 Tasks</a:t>
            </a:r>
            <a:endParaRPr/>
          </a:p>
        </p:txBody>
      </p:sp>
      <p:sp>
        <p:nvSpPr>
          <p:cNvPr id="106" name="Google Shape;106;p18"/>
          <p:cNvSpPr txBox="1"/>
          <p:nvPr/>
        </p:nvSpPr>
        <p:spPr>
          <a:xfrm>
            <a:off x="71150" y="1299200"/>
            <a:ext cx="8893200" cy="4094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Categorize Litter in Images </a:t>
            </a:r>
            <a:endParaRPr>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Annotation Software Development Through VIA</a:t>
            </a:r>
            <a:endParaRPr sz="1200">
              <a:latin typeface="Roboto"/>
              <a:ea typeface="Roboto"/>
              <a:cs typeface="Roboto"/>
              <a:sym typeface="Roboto"/>
            </a:endParaRPr>
          </a:p>
          <a:p>
            <a:pPr indent="0" lvl="0" marL="914400" rtl="0" algn="l">
              <a:spcBef>
                <a:spcPts val="0"/>
              </a:spcBef>
              <a:spcAft>
                <a:spcPts val="0"/>
              </a:spcAft>
              <a:buNone/>
            </a:pPr>
            <a:r>
              <a:t/>
            </a:r>
            <a:endParaRPr sz="12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Detect Litter in Images - ML Algorithm Development </a:t>
            </a:r>
            <a:endParaRPr i="1">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Implementing the YOLOr model for litter detection.</a:t>
            </a:r>
            <a:endParaRPr sz="1200">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Detect Litter in Images - Python Script Development</a:t>
            </a:r>
            <a:endParaRPr>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Establishing a TCP pipeline between the algorithm and Web App team for Google Street images, and their processing. </a:t>
            </a:r>
            <a:endParaRPr sz="1200">
              <a:latin typeface="Roboto"/>
              <a:ea typeface="Roboto"/>
              <a:cs typeface="Roboto"/>
              <a:sym typeface="Roboto"/>
            </a:endParaRPr>
          </a:p>
          <a:p>
            <a:pPr indent="0" lvl="0" marL="914400" rtl="0" algn="l">
              <a:spcBef>
                <a:spcPts val="0"/>
              </a:spcBef>
              <a:spcAft>
                <a:spcPts val="0"/>
              </a:spcAft>
              <a:buNone/>
            </a:pPr>
            <a:r>
              <a:t/>
            </a:r>
            <a:endParaRPr sz="1200">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ML Training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200">
                <a:latin typeface="Roboto"/>
                <a:ea typeface="Roboto"/>
                <a:cs typeface="Roboto"/>
                <a:sym typeface="Roboto"/>
              </a:rPr>
              <a:t>Training data using YOLOr mode</a:t>
            </a:r>
            <a:r>
              <a:rPr lang="en">
                <a:latin typeface="Roboto"/>
                <a:ea typeface="Roboto"/>
                <a:cs typeface="Roboto"/>
                <a:sym typeface="Roboto"/>
              </a:rPr>
              <a:t>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ML Testing &amp; Algorithm Processing</a:t>
            </a:r>
            <a:endParaRPr>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Additional Training, Getting/Examining results, and Initial Dataset manipulation. </a:t>
            </a:r>
            <a:endParaRPr sz="1200">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ML Algorithm/Script Output Adjustments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200">
                <a:latin typeface="Roboto"/>
                <a:ea typeface="Roboto"/>
                <a:cs typeface="Roboto"/>
                <a:sym typeface="Roboto"/>
              </a:rPr>
              <a:t>Re-annotation to Dataset, as well pursuit towards adjustments to the Python code - such as looping the YOLOr model &amp; unloading the model to save GPU.</a:t>
            </a:r>
            <a:r>
              <a:rPr lang="en">
                <a:latin typeface="Roboto"/>
                <a:ea typeface="Roboto"/>
                <a:cs typeface="Roboto"/>
                <a:sym typeface="Roboto"/>
              </a:rPr>
              <a:t> </a:t>
            </a:r>
            <a:endParaRPr b="1" sz="1900"/>
          </a:p>
          <a:p>
            <a:pPr indent="0" lvl="0" marL="0" rtl="0" algn="l">
              <a:spcBef>
                <a:spcPts val="0"/>
              </a:spcBef>
              <a:spcAft>
                <a:spcPts val="0"/>
              </a:spcAft>
              <a:buNone/>
            </a:pPr>
            <a:r>
              <a:t/>
            </a:r>
            <a:endParaRPr>
              <a:latin typeface="Roboto"/>
              <a:ea typeface="Roboto"/>
              <a:cs typeface="Roboto"/>
              <a:sym typeface="Roboto"/>
            </a:endParaRPr>
          </a:p>
        </p:txBody>
      </p:sp>
      <p:sp>
        <p:nvSpPr>
          <p:cNvPr id="107" name="Google Shape;107;p18"/>
          <p:cNvSpPr txBox="1"/>
          <p:nvPr/>
        </p:nvSpPr>
        <p:spPr>
          <a:xfrm>
            <a:off x="5476950" y="1423625"/>
            <a:ext cx="3089700" cy="615600"/>
          </a:xfrm>
          <a:prstGeom prst="rect">
            <a:avLst/>
          </a:prstGeom>
          <a:noFill/>
          <a:ln cap="flat" cmpd="sng" w="9525">
            <a:solidFill>
              <a:srgbClr val="233A44"/>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162.19 Actual Hours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$ 3,730.37 Actual Costs</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List of Deliverables</a:t>
            </a:r>
            <a:endParaRPr/>
          </a:p>
        </p:txBody>
      </p:sp>
      <p:sp>
        <p:nvSpPr>
          <p:cNvPr id="113" name="Google Shape;113;p19"/>
          <p:cNvSpPr txBox="1"/>
          <p:nvPr/>
        </p:nvSpPr>
        <p:spPr>
          <a:xfrm>
            <a:off x="311725" y="1362625"/>
            <a:ext cx="8095800" cy="33093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Times New Roman"/>
              <a:buChar char="●"/>
            </a:pPr>
            <a:r>
              <a:rPr lang="en">
                <a:latin typeface="Roboto"/>
                <a:ea typeface="Roboto"/>
                <a:cs typeface="Roboto"/>
                <a:sym typeface="Roboto"/>
              </a:rPr>
              <a:t>Machine Learning code/algorithm compatible and </a:t>
            </a:r>
            <a:endParaRPr>
              <a:latin typeface="Roboto"/>
              <a:ea typeface="Roboto"/>
              <a:cs typeface="Roboto"/>
              <a:sym typeface="Roboto"/>
            </a:endParaRPr>
          </a:p>
          <a:p>
            <a:pPr indent="0" lvl="0" marL="457200" rtl="0" algn="just">
              <a:lnSpc>
                <a:spcPct val="150000"/>
              </a:lnSpc>
              <a:spcBef>
                <a:spcPts val="0"/>
              </a:spcBef>
              <a:spcAft>
                <a:spcPts val="0"/>
              </a:spcAft>
              <a:buNone/>
            </a:pPr>
            <a:r>
              <a:rPr lang="en">
                <a:latin typeface="Roboto"/>
                <a:ea typeface="Roboto"/>
                <a:cs typeface="Roboto"/>
                <a:sym typeface="Roboto"/>
              </a:rPr>
              <a:t>usable with the Web App team.</a:t>
            </a:r>
            <a:endParaRPr>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a:latin typeface="Roboto"/>
                <a:ea typeface="Roboto"/>
                <a:cs typeface="Roboto"/>
                <a:sym typeface="Roboto"/>
              </a:rPr>
              <a:t>Algorithm components:</a:t>
            </a:r>
            <a:endParaRPr>
              <a:latin typeface="Roboto"/>
              <a:ea typeface="Roboto"/>
              <a:cs typeface="Roboto"/>
              <a:sym typeface="Roboto"/>
            </a:endParaRPr>
          </a:p>
          <a:p>
            <a:pPr indent="-298450" lvl="2" marL="1371600" rtl="0" algn="just">
              <a:lnSpc>
                <a:spcPct val="150000"/>
              </a:lnSpc>
              <a:spcBef>
                <a:spcPts val="0"/>
              </a:spcBef>
              <a:spcAft>
                <a:spcPts val="0"/>
              </a:spcAft>
              <a:buSzPts val="1100"/>
              <a:buFont typeface="Times New Roman"/>
              <a:buChar char="■"/>
            </a:pPr>
            <a:r>
              <a:rPr lang="en">
                <a:latin typeface="Roboto"/>
                <a:ea typeface="Roboto"/>
                <a:cs typeface="Roboto"/>
                <a:sym typeface="Roboto"/>
              </a:rPr>
              <a:t>Input of multiples Google Street images</a:t>
            </a:r>
            <a:endParaRPr>
              <a:latin typeface="Roboto"/>
              <a:ea typeface="Roboto"/>
              <a:cs typeface="Roboto"/>
              <a:sym typeface="Roboto"/>
            </a:endParaRPr>
          </a:p>
          <a:p>
            <a:pPr indent="-298450" lvl="2" marL="1371600" rtl="0" algn="just">
              <a:lnSpc>
                <a:spcPct val="150000"/>
              </a:lnSpc>
              <a:spcBef>
                <a:spcPts val="0"/>
              </a:spcBef>
              <a:spcAft>
                <a:spcPts val="0"/>
              </a:spcAft>
              <a:buSzPts val="1100"/>
              <a:buFont typeface="Times New Roman"/>
              <a:buChar char="■"/>
            </a:pPr>
            <a:r>
              <a:rPr lang="en">
                <a:latin typeface="Roboto"/>
                <a:ea typeface="Roboto"/>
                <a:cs typeface="Roboto"/>
                <a:sym typeface="Roboto"/>
              </a:rPr>
              <a:t>Litter detection(YOLOR)</a:t>
            </a:r>
            <a:endParaRPr>
              <a:latin typeface="Roboto"/>
              <a:ea typeface="Roboto"/>
              <a:cs typeface="Roboto"/>
              <a:sym typeface="Roboto"/>
            </a:endParaRPr>
          </a:p>
          <a:p>
            <a:pPr indent="-298450" lvl="2" marL="1371600" rtl="0" algn="just">
              <a:lnSpc>
                <a:spcPct val="150000"/>
              </a:lnSpc>
              <a:spcBef>
                <a:spcPts val="0"/>
              </a:spcBef>
              <a:spcAft>
                <a:spcPts val="0"/>
              </a:spcAft>
              <a:buSzPts val="1100"/>
              <a:buFont typeface="Times New Roman"/>
              <a:buChar char="■"/>
            </a:pPr>
            <a:r>
              <a:rPr lang="en">
                <a:latin typeface="Roboto"/>
                <a:ea typeface="Roboto"/>
                <a:cs typeface="Roboto"/>
                <a:sym typeface="Roboto"/>
              </a:rPr>
              <a:t>Bounding box &amp; JSON output (total amount of litter)</a:t>
            </a:r>
            <a:endParaRPr>
              <a:latin typeface="Roboto"/>
              <a:ea typeface="Roboto"/>
              <a:cs typeface="Roboto"/>
              <a:sym typeface="Roboto"/>
            </a:endParaRPr>
          </a:p>
          <a:p>
            <a:pPr indent="-298450" lvl="3" marL="1828800" rtl="0" algn="just">
              <a:lnSpc>
                <a:spcPct val="150000"/>
              </a:lnSpc>
              <a:spcBef>
                <a:spcPts val="0"/>
              </a:spcBef>
              <a:spcAft>
                <a:spcPts val="0"/>
              </a:spcAft>
              <a:buSzPts val="1100"/>
              <a:buFont typeface="Times New Roman"/>
              <a:buChar char="●"/>
            </a:pPr>
            <a:r>
              <a:rPr lang="en">
                <a:latin typeface="Roboto"/>
                <a:ea typeface="Roboto"/>
                <a:cs typeface="Roboto"/>
                <a:sym typeface="Roboto"/>
              </a:rPr>
              <a:t>Show accuracy/confidence level in litter prediction</a:t>
            </a:r>
            <a:endParaRPr>
              <a:latin typeface="Roboto"/>
              <a:ea typeface="Roboto"/>
              <a:cs typeface="Roboto"/>
              <a:sym typeface="Roboto"/>
            </a:endParaRPr>
          </a:p>
          <a:p>
            <a:pPr indent="-298450" lvl="2" marL="1371600" rtl="0" algn="just">
              <a:lnSpc>
                <a:spcPct val="150000"/>
              </a:lnSpc>
              <a:spcBef>
                <a:spcPts val="0"/>
              </a:spcBef>
              <a:spcAft>
                <a:spcPts val="0"/>
              </a:spcAft>
              <a:buSzPts val="1100"/>
              <a:buFont typeface="Times New Roman"/>
              <a:buChar char="■"/>
            </a:pPr>
            <a:r>
              <a:rPr lang="en">
                <a:latin typeface="Roboto"/>
                <a:ea typeface="Roboto"/>
                <a:cs typeface="Roboto"/>
                <a:sym typeface="Roboto"/>
              </a:rPr>
              <a:t>Github repository: https://github.com/SushiTeam2022/KAAB-ML</a:t>
            </a:r>
            <a:endParaRPr>
              <a:latin typeface="Roboto"/>
              <a:ea typeface="Roboto"/>
              <a:cs typeface="Roboto"/>
              <a:sym typeface="Roboto"/>
            </a:endParaRPr>
          </a:p>
          <a:p>
            <a:pPr indent="-298450" lvl="2" marL="1371600" rtl="0" algn="just">
              <a:lnSpc>
                <a:spcPct val="150000"/>
              </a:lnSpc>
              <a:spcBef>
                <a:spcPts val="0"/>
              </a:spcBef>
              <a:spcAft>
                <a:spcPts val="0"/>
              </a:spcAft>
              <a:buSzPts val="1100"/>
              <a:buFont typeface="Times New Roman"/>
              <a:buChar char="■"/>
            </a:pPr>
            <a:r>
              <a:rPr lang="en">
                <a:latin typeface="Roboto"/>
                <a:ea typeface="Roboto"/>
                <a:cs typeface="Roboto"/>
                <a:sym typeface="Roboto"/>
              </a:rPr>
              <a:t>Conditional feature: </a:t>
            </a:r>
            <a:endParaRPr>
              <a:latin typeface="Roboto"/>
              <a:ea typeface="Roboto"/>
              <a:cs typeface="Roboto"/>
              <a:sym typeface="Roboto"/>
            </a:endParaRPr>
          </a:p>
          <a:p>
            <a:pPr indent="-298450" lvl="3" marL="1828800" rtl="0" algn="just">
              <a:lnSpc>
                <a:spcPct val="150000"/>
              </a:lnSpc>
              <a:spcBef>
                <a:spcPts val="0"/>
              </a:spcBef>
              <a:spcAft>
                <a:spcPts val="0"/>
              </a:spcAft>
              <a:buSzPts val="1100"/>
              <a:buFont typeface="Times New Roman"/>
              <a:buChar char="●"/>
            </a:pPr>
            <a:r>
              <a:rPr lang="en">
                <a:latin typeface="Roboto"/>
                <a:ea typeface="Roboto"/>
                <a:cs typeface="Roboto"/>
                <a:sym typeface="Roboto"/>
              </a:rPr>
              <a:t>Categorize the litter (e.g. Plastic bottle, Paper bag, Aluminium can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a:t>
            </a:r>
            <a:endParaRPr/>
          </a:p>
        </p:txBody>
      </p:sp>
      <p:sp>
        <p:nvSpPr>
          <p:cNvPr id="119" name="Google Shape;119;p20"/>
          <p:cNvSpPr txBox="1"/>
          <p:nvPr>
            <p:ph idx="1" type="body"/>
          </p:nvPr>
        </p:nvSpPr>
        <p:spPr>
          <a:xfrm>
            <a:off x="3770975" y="500925"/>
            <a:ext cx="5373000" cy="4551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a:solidFill>
                  <a:schemeClr val="accent1"/>
                </a:solidFill>
              </a:rPr>
              <a:t> YOLOR</a:t>
            </a:r>
            <a:r>
              <a:rPr lang="en">
                <a:solidFill>
                  <a:schemeClr val="accent1"/>
                </a:solidFill>
              </a:rPr>
              <a:t> - </a:t>
            </a:r>
            <a:r>
              <a:rPr b="1" lang="en">
                <a:solidFill>
                  <a:schemeClr val="accent1"/>
                </a:solidFill>
              </a:rPr>
              <a:t>Y</a:t>
            </a:r>
            <a:r>
              <a:rPr lang="en">
                <a:solidFill>
                  <a:schemeClr val="accent1"/>
                </a:solidFill>
              </a:rPr>
              <a:t>ou </a:t>
            </a:r>
            <a:r>
              <a:rPr b="1" lang="en">
                <a:solidFill>
                  <a:schemeClr val="accent1"/>
                </a:solidFill>
              </a:rPr>
              <a:t>O</a:t>
            </a:r>
            <a:r>
              <a:rPr lang="en">
                <a:solidFill>
                  <a:schemeClr val="accent1"/>
                </a:solidFill>
              </a:rPr>
              <a:t>nly</a:t>
            </a:r>
            <a:r>
              <a:rPr b="1" lang="en">
                <a:solidFill>
                  <a:schemeClr val="accent1"/>
                </a:solidFill>
              </a:rPr>
              <a:t> L</a:t>
            </a:r>
            <a:r>
              <a:rPr lang="en">
                <a:solidFill>
                  <a:schemeClr val="accent1"/>
                </a:solidFill>
              </a:rPr>
              <a:t>earn </a:t>
            </a:r>
            <a:r>
              <a:rPr b="1" lang="en">
                <a:solidFill>
                  <a:schemeClr val="accent1"/>
                </a:solidFill>
              </a:rPr>
              <a:t>O</a:t>
            </a:r>
            <a:r>
              <a:rPr lang="en">
                <a:solidFill>
                  <a:schemeClr val="accent1"/>
                </a:solidFill>
              </a:rPr>
              <a:t>ne</a:t>
            </a:r>
            <a:r>
              <a:rPr lang="en">
                <a:solidFill>
                  <a:schemeClr val="accent1"/>
                </a:solidFill>
              </a:rPr>
              <a:t> </a:t>
            </a:r>
            <a:r>
              <a:rPr b="1" lang="en">
                <a:solidFill>
                  <a:schemeClr val="accent1"/>
                </a:solidFill>
              </a:rPr>
              <a:t>R</a:t>
            </a:r>
            <a:r>
              <a:rPr lang="en">
                <a:solidFill>
                  <a:schemeClr val="accent1"/>
                </a:solidFill>
              </a:rPr>
              <a:t>epresentation </a:t>
            </a:r>
            <a:endParaRPr>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Design</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Object Detection Model</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Unified Network that joins Explicit and Implicit Knowledge</a:t>
            </a:r>
            <a:endParaRPr>
              <a:solidFill>
                <a:schemeClr val="accent1"/>
              </a:solidFill>
            </a:endParaRPr>
          </a:p>
          <a:p>
            <a:pPr indent="-298450" lvl="2" marL="1371600" rtl="0" algn="l">
              <a:spcBef>
                <a:spcPts val="0"/>
              </a:spcBef>
              <a:spcAft>
                <a:spcPts val="0"/>
              </a:spcAft>
              <a:buClr>
                <a:schemeClr val="accent1"/>
              </a:buClr>
              <a:buSzPts val="1100"/>
              <a:buChar char="■"/>
            </a:pPr>
            <a:r>
              <a:rPr lang="en">
                <a:solidFill>
                  <a:schemeClr val="accent1"/>
                </a:solidFill>
              </a:rPr>
              <a:t>Explicit Knowledge from Shallow Neural Networks</a:t>
            </a:r>
            <a:endParaRPr>
              <a:solidFill>
                <a:schemeClr val="accent1"/>
              </a:solidFill>
            </a:endParaRPr>
          </a:p>
          <a:p>
            <a:pPr indent="-298450" lvl="2" marL="1371600" rtl="0" algn="l">
              <a:spcBef>
                <a:spcPts val="0"/>
              </a:spcBef>
              <a:spcAft>
                <a:spcPts val="0"/>
              </a:spcAft>
              <a:buClr>
                <a:schemeClr val="accent1"/>
              </a:buClr>
              <a:buSzPts val="1100"/>
              <a:buChar char="■"/>
            </a:pPr>
            <a:r>
              <a:rPr lang="en">
                <a:solidFill>
                  <a:schemeClr val="accent1"/>
                </a:solidFill>
              </a:rPr>
              <a:t>Implicit Knowledge from Deep Neural Networks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Processes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Generalization of image through Explicit Knowledge</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Learn through the Generalized Image using Implicit Knowledge</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Benefits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Faster detection time without loss of accuracy</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Implicit Knowledge can be used for multiple tasks.</a:t>
            </a:r>
            <a:endParaRPr>
              <a:solidFill>
                <a:schemeClr val="accent1"/>
              </a:solidFill>
            </a:endParaRPr>
          </a:p>
          <a:p>
            <a:pPr indent="0" lvl="0" marL="0" rtl="0" algn="ctr">
              <a:spcBef>
                <a:spcPts val="1200"/>
              </a:spcBef>
              <a:spcAft>
                <a:spcPts val="0"/>
              </a:spcAft>
              <a:buNone/>
            </a:pPr>
            <a:r>
              <a:rPr b="1" lang="en">
                <a:solidFill>
                  <a:schemeClr val="accent1"/>
                </a:solidFill>
              </a:rPr>
              <a:t>Dataset</a:t>
            </a:r>
            <a:endParaRPr b="1">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Utilizing previous semester’s collected Google Street Images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Pre-annotated litter objects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2592 images containing 9371 annotations</a:t>
            </a:r>
            <a:endParaRPr>
              <a:solidFill>
                <a:schemeClr val="accent1"/>
              </a:solidFill>
            </a:endParaRPr>
          </a:p>
        </p:txBody>
      </p:sp>
      <p:grpSp>
        <p:nvGrpSpPr>
          <p:cNvPr id="120" name="Google Shape;120;p20"/>
          <p:cNvGrpSpPr/>
          <p:nvPr/>
        </p:nvGrpSpPr>
        <p:grpSpPr>
          <a:xfrm>
            <a:off x="125875" y="2330025"/>
            <a:ext cx="3499200" cy="1473900"/>
            <a:chOff x="130350" y="2887575"/>
            <a:chExt cx="3499200" cy="1473900"/>
          </a:xfrm>
        </p:grpSpPr>
        <p:sp>
          <p:nvSpPr>
            <p:cNvPr id="121" name="Google Shape;121;p20"/>
            <p:cNvSpPr/>
            <p:nvPr/>
          </p:nvSpPr>
          <p:spPr>
            <a:xfrm>
              <a:off x="130350" y="2887575"/>
              <a:ext cx="3499200" cy="147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0"/>
            <p:cNvPicPr preferRelativeResize="0"/>
            <p:nvPr/>
          </p:nvPicPr>
          <p:blipFill>
            <a:blip r:embed="rId3">
              <a:alphaModFix/>
            </a:blip>
            <a:stretch>
              <a:fillRect/>
            </a:stretch>
          </p:blipFill>
          <p:spPr>
            <a:xfrm>
              <a:off x="135375" y="2892188"/>
              <a:ext cx="3489152" cy="1464676"/>
            </a:xfrm>
            <a:prstGeom prst="rect">
              <a:avLst/>
            </a:prstGeom>
            <a:noFill/>
            <a:ln cap="flat" cmpd="sng" w="28575">
              <a:solidFill>
                <a:schemeClr val="dk2"/>
              </a:solidFill>
              <a:prstDash val="solid"/>
              <a:round/>
              <a:headEnd len="sm" w="sm" type="none"/>
              <a:tailEnd len="sm" w="sm" type="none"/>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YOLOR Requirements</a:t>
            </a:r>
            <a:endParaRPr/>
          </a:p>
        </p:txBody>
      </p:sp>
      <p:sp>
        <p:nvSpPr>
          <p:cNvPr id="128" name="Google Shape;128;p21"/>
          <p:cNvSpPr txBox="1"/>
          <p:nvPr/>
        </p:nvSpPr>
        <p:spPr>
          <a:xfrm>
            <a:off x="64825" y="1354300"/>
            <a:ext cx="9012000" cy="36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accent1"/>
                </a:solidFill>
                <a:latin typeface="Roboto"/>
                <a:ea typeface="Roboto"/>
                <a:cs typeface="Roboto"/>
                <a:sym typeface="Roboto"/>
              </a:rPr>
              <a:t>Google Cloud Instance</a:t>
            </a:r>
            <a:endParaRPr sz="1300">
              <a:solidFill>
                <a:schemeClr val="accent1"/>
              </a:solidFill>
              <a:latin typeface="Roboto"/>
              <a:ea typeface="Roboto"/>
              <a:cs typeface="Roboto"/>
              <a:sym typeface="Roboto"/>
            </a:endParaRPr>
          </a:p>
          <a:p>
            <a:pPr indent="-311150" lvl="0" marL="457200" rtl="0" algn="l">
              <a:lnSpc>
                <a:spcPct val="115000"/>
              </a:lnSpc>
              <a:spcBef>
                <a:spcPts val="120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N1-highmem-4 - Google Cloud Instance</a:t>
            </a:r>
            <a:endParaRPr sz="1300">
              <a:solidFill>
                <a:schemeClr val="accent1"/>
              </a:solidFill>
              <a:latin typeface="Roboto"/>
              <a:ea typeface="Roboto"/>
              <a:cs typeface="Roboto"/>
              <a:sym typeface="Roboto"/>
            </a:endParaRPr>
          </a:p>
          <a:p>
            <a:pPr indent="-311150" lvl="1" marL="9144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4 vCPUs</a:t>
            </a:r>
            <a:endParaRPr sz="1300">
              <a:solidFill>
                <a:schemeClr val="accent1"/>
              </a:solidFill>
              <a:latin typeface="Roboto"/>
              <a:ea typeface="Roboto"/>
              <a:cs typeface="Roboto"/>
              <a:sym typeface="Roboto"/>
            </a:endParaRPr>
          </a:p>
          <a:p>
            <a:pPr indent="-311150" lvl="1" marL="9144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26 GB memory </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100 GB Balanced persistent disk - Storage for images and weights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NVIDIA Tesla T4 GPU - Cost Efficient GPU for machine learning </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Google’s Deep Learning optimized Debian 10 image</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Shared Access between group members</a:t>
            </a:r>
            <a:endParaRPr sz="1300">
              <a:solidFill>
                <a:schemeClr val="accent1"/>
              </a:solidFill>
              <a:latin typeface="Roboto"/>
              <a:ea typeface="Roboto"/>
              <a:cs typeface="Roboto"/>
              <a:sym typeface="Roboto"/>
            </a:endParaRPr>
          </a:p>
          <a:p>
            <a:pPr indent="0" lvl="0" marL="0" rtl="0" algn="l">
              <a:lnSpc>
                <a:spcPct val="115000"/>
              </a:lnSpc>
              <a:spcBef>
                <a:spcPts val="1200"/>
              </a:spcBef>
              <a:spcAft>
                <a:spcPts val="0"/>
              </a:spcAft>
              <a:buNone/>
            </a:pPr>
            <a:r>
              <a:rPr b="1" lang="en" sz="1300">
                <a:solidFill>
                  <a:schemeClr val="accent1"/>
                </a:solidFill>
                <a:latin typeface="Roboto"/>
                <a:ea typeface="Roboto"/>
                <a:cs typeface="Roboto"/>
                <a:sym typeface="Roboto"/>
              </a:rPr>
              <a:t>YOLOR</a:t>
            </a:r>
            <a:endParaRPr b="1" sz="1300">
              <a:solidFill>
                <a:schemeClr val="accent1"/>
              </a:solidFill>
              <a:latin typeface="Roboto"/>
              <a:ea typeface="Roboto"/>
              <a:cs typeface="Roboto"/>
              <a:sym typeface="Roboto"/>
            </a:endParaRPr>
          </a:p>
          <a:p>
            <a:pPr indent="-311150" lvl="0" marL="457200" rtl="0" algn="l">
              <a:lnSpc>
                <a:spcPct val="115000"/>
              </a:lnSpc>
              <a:spcBef>
                <a:spcPts val="120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PyTorch - </a:t>
            </a:r>
            <a:r>
              <a:rPr lang="en" sz="1300">
                <a:solidFill>
                  <a:schemeClr val="accent1"/>
                </a:solidFill>
                <a:latin typeface="Roboto"/>
                <a:ea typeface="Roboto"/>
                <a:cs typeface="Roboto"/>
                <a:sym typeface="Roboto"/>
              </a:rPr>
              <a:t>Machine Learning </a:t>
            </a:r>
            <a:r>
              <a:rPr lang="en" sz="1300">
                <a:solidFill>
                  <a:schemeClr val="accent1"/>
                </a:solidFill>
                <a:latin typeface="Roboto"/>
                <a:ea typeface="Roboto"/>
                <a:cs typeface="Roboto"/>
                <a:sym typeface="Roboto"/>
              </a:rPr>
              <a:t>Framework based on Torch</a:t>
            </a:r>
            <a:r>
              <a:rPr lang="en" sz="1300">
                <a:solidFill>
                  <a:schemeClr val="accent1"/>
                </a:solidFill>
                <a:latin typeface="Roboto"/>
                <a:ea typeface="Roboto"/>
                <a:cs typeface="Roboto"/>
                <a:sym typeface="Roboto"/>
              </a:rPr>
              <a:t> l</a:t>
            </a:r>
            <a:r>
              <a:rPr lang="en" sz="1300">
                <a:solidFill>
                  <a:schemeClr val="accent1"/>
                </a:solidFill>
                <a:latin typeface="Roboto"/>
                <a:ea typeface="Roboto"/>
                <a:cs typeface="Roboto"/>
                <a:sym typeface="Roboto"/>
              </a:rPr>
              <a:t>ibrary for Tensors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Torchvision - In model image transformations and augmentations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OpenCV - Image processing and computer vision library</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Weights and Biases - Online real-time hyperparameter and training monitor</a:t>
            </a:r>
            <a:endParaRPr sz="1300">
              <a:solidFill>
                <a:schemeClr val="accen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